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2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6858000" cx="9144000"/>
  <p:notesSz cx="6858000" cy="9144000"/>
  <p:defaultTextStyle>
    <a:defPPr lvl="0">
      <a:defRPr lang="en-US"/>
    </a:defPPr>
    <a:lvl1pPr defTabSz="4572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4572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4572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4572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4572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4572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4572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4572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4572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2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2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2.xml"/><Relationship Id="rId3" Type="http://schemas.openxmlformats.org/officeDocument/2006/relationships/presProps" Target="presProps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66278-1D88-4783-81BF-DD18DE9402D7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7D791-B7B1-4F46-A14F-96C9CBFE64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33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7D791-B7B1-4F46-A14F-96C9CBFE64C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06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7D791-B7B1-4F46-A14F-96C9CBFE64C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86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2" y="15633"/>
            <a:ext cx="9138138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zh-CN" altLang="en-US" b="1" dirty="0"/>
              <a:t>第八课　</a:t>
            </a:r>
            <a:r>
              <a:rPr lang="zh-CN" altLang="en-US" b="1" dirty="0">
                <a:solidFill>
                  <a:srgbClr val="00B0F0"/>
                </a:solidFill>
              </a:rPr>
              <a:t>向北隐退：耶稣的身份和使命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9F8066-D20E-45CB-9BE0-21B340DFFC74}"/>
              </a:ext>
            </a:extLst>
          </p:cNvPr>
          <p:cNvSpPr txBox="1"/>
          <p:nvPr/>
        </p:nvSpPr>
        <p:spPr>
          <a:xfrm>
            <a:off x="80920" y="1223972"/>
            <a:ext cx="900643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▲本课大纲：</a:t>
            </a:r>
          </a:p>
          <a:p>
            <a:r>
              <a:rPr lang="zh-CN" altLang="en-US" sz="3600" dirty="0"/>
              <a:t>一、耶稣为什么向北隐退？</a:t>
            </a:r>
          </a:p>
          <a:p>
            <a:r>
              <a:rPr lang="zh-CN" altLang="en-US" sz="3600" dirty="0"/>
              <a:t>二、八个事件</a:t>
            </a:r>
          </a:p>
          <a:p>
            <a:r>
              <a:rPr lang="zh-CN" altLang="en-US" sz="3600" dirty="0"/>
              <a:t>三、犹太人心目中的弥赛亚</a:t>
            </a:r>
          </a:p>
          <a:p>
            <a:r>
              <a:rPr lang="zh-CN" altLang="en-US" sz="3600" dirty="0"/>
              <a:t>四、耶稣的身份和使命</a:t>
            </a:r>
          </a:p>
          <a:p>
            <a:r>
              <a:rPr lang="zh-CN" altLang="en-US" sz="3600" dirty="0"/>
              <a:t>五、怜悯与饶</a:t>
            </a:r>
            <a:r>
              <a:rPr lang="zh-CN" altLang="en-US" sz="3600" dirty="0" smtClean="0"/>
              <a:t>恕</a:t>
            </a:r>
            <a:endParaRPr lang="en-US" altLang="zh-CN" sz="3600" dirty="0" smtClean="0"/>
          </a:p>
          <a:p>
            <a:r>
              <a:rPr lang="zh-CN" altLang="en-US" sz="3600" dirty="0"/>
              <a:t>▲</a:t>
            </a:r>
            <a:r>
              <a:rPr lang="zh-CN" altLang="en-US" sz="2000" dirty="0"/>
              <a:t>相关经文</a:t>
            </a:r>
            <a:r>
              <a:rPr lang="zh-CN" altLang="en-US" sz="3600" dirty="0" smtClean="0"/>
              <a:t>：</a:t>
            </a:r>
            <a:r>
              <a:rPr lang="zh-CN" altLang="en-US" dirty="0" smtClean="0"/>
              <a:t>马</a:t>
            </a:r>
            <a:r>
              <a:rPr lang="zh-CN" altLang="en-US" dirty="0"/>
              <a:t>太福音 </a:t>
            </a:r>
            <a:r>
              <a:rPr lang="en-US" altLang="zh-CN" dirty="0"/>
              <a:t>15:1-18:35</a:t>
            </a:r>
            <a:r>
              <a:rPr lang="zh-CN" altLang="en-US" dirty="0"/>
              <a:t>、马可福音 </a:t>
            </a:r>
            <a:r>
              <a:rPr lang="en-US" altLang="zh-CN" dirty="0"/>
              <a:t>7:24-9:50</a:t>
            </a:r>
            <a:r>
              <a:rPr lang="zh-CN" altLang="en-US" dirty="0"/>
              <a:t>、路加福音 </a:t>
            </a:r>
            <a:r>
              <a:rPr lang="en-US" altLang="zh-CN" dirty="0"/>
              <a:t>9:18-50</a:t>
            </a:r>
          </a:p>
          <a:p>
            <a:r>
              <a:rPr lang="en-US" altLang="zh-CN" sz="3600" dirty="0"/>
              <a:t>▲</a:t>
            </a:r>
            <a:r>
              <a:rPr lang="zh-CN" altLang="en-US" sz="3600" dirty="0">
                <a:solidFill>
                  <a:srgbClr val="00B0F0"/>
                </a:solidFill>
              </a:rPr>
              <a:t>本课金句：马太福音 </a:t>
            </a:r>
            <a:r>
              <a:rPr lang="en-US" altLang="zh-CN" sz="3600" dirty="0">
                <a:solidFill>
                  <a:srgbClr val="00B0F0"/>
                </a:solidFill>
              </a:rPr>
              <a:t>16:16</a:t>
            </a:r>
          </a:p>
          <a:p>
            <a:r>
              <a:rPr lang="zh-CN" altLang="en-US" sz="3600" dirty="0">
                <a:solidFill>
                  <a:srgbClr val="FF0000"/>
                </a:solidFill>
              </a:rPr>
              <a:t>西门彼得回答说：「你是基督，是永生上帝的儿子。」</a:t>
            </a:r>
          </a:p>
        </p:txBody>
      </p:sp>
    </p:spTree>
    <p:extLst>
      <p:ext uri="{BB962C8B-B14F-4D97-AF65-F5344CB8AC3E}">
        <p14:creationId xmlns:p14="http://schemas.microsoft.com/office/powerpoint/2010/main" val="272010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78"/>
            <a:ext cx="9144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4.</a:t>
            </a:r>
            <a:r>
              <a:rPr lang="zh-CN" altLang="en-US" dirty="0">
                <a:solidFill>
                  <a:srgbClr val="00B0F0"/>
                </a:solidFill>
              </a:rPr>
              <a:t>论</a:t>
            </a:r>
            <a:r>
              <a:rPr lang="zh-CN" altLang="en-US" dirty="0">
                <a:solidFill>
                  <a:srgbClr val="00B050"/>
                </a:solidFill>
              </a:rPr>
              <a:t>防备</a:t>
            </a:r>
            <a:r>
              <a:rPr lang="zh-CN" altLang="en-US" dirty="0">
                <a:solidFill>
                  <a:srgbClr val="00B0F0"/>
                </a:solidFill>
              </a:rPr>
              <a:t>法利赛人的教训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292" y="1218886"/>
            <a:ext cx="844101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马太福音 </a:t>
            </a:r>
            <a:r>
              <a:rPr lang="en-US" altLang="zh-CN" sz="3600" dirty="0" smtClean="0"/>
              <a:t>16 </a:t>
            </a:r>
            <a:r>
              <a:rPr lang="en-US" altLang="zh-CN" sz="3600" b="1" baseline="30000" dirty="0" smtClean="0"/>
              <a:t>4</a:t>
            </a:r>
            <a:r>
              <a:rPr lang="en-US" altLang="zh-CN" sz="3600" b="1" baseline="30000" dirty="0"/>
              <a:t> </a:t>
            </a:r>
            <a:r>
              <a:rPr lang="zh-CN" altLang="en-US" sz="3600" dirty="0">
                <a:solidFill>
                  <a:srgbClr val="FF0000"/>
                </a:solidFill>
              </a:rPr>
              <a:t>邪恶淫乱的世代求看神迹，除了约拿的神迹以外，再没有神迹给他们看了。</a:t>
            </a:r>
            <a:r>
              <a:rPr lang="zh-CN" altLang="en-US" sz="3600" dirty="0"/>
              <a:t>”于是耶稣离开他们走了</a:t>
            </a:r>
            <a:r>
              <a:rPr lang="zh-CN" altLang="en-US" sz="3600" dirty="0" smtClean="0"/>
              <a:t>。</a:t>
            </a:r>
            <a:r>
              <a:rPr lang="zh-CN" altLang="en-US" sz="3600" dirty="0"/>
              <a:t> </a:t>
            </a:r>
            <a:r>
              <a:rPr lang="en-US" altLang="zh-CN" sz="3600" b="1" baseline="30000" dirty="0"/>
              <a:t>6 </a:t>
            </a:r>
            <a:r>
              <a:rPr lang="zh-CN" altLang="en-US" sz="3600" dirty="0"/>
              <a:t>耶稣对他们说：</a:t>
            </a:r>
            <a:r>
              <a:rPr lang="zh-CN" altLang="en-US" sz="3600" dirty="0">
                <a:solidFill>
                  <a:srgbClr val="FF0000"/>
                </a:solidFill>
              </a:rPr>
              <a:t>“你们要谨慎，要防备法利赛人和撒都该人的</a:t>
            </a:r>
            <a:r>
              <a:rPr lang="zh-CN" altLang="en-US" sz="3600" dirty="0">
                <a:solidFill>
                  <a:srgbClr val="00B050"/>
                </a:solidFill>
              </a:rPr>
              <a:t>酵</a:t>
            </a:r>
            <a:r>
              <a:rPr lang="zh-CN" altLang="en-US" sz="3600" dirty="0" smtClean="0">
                <a:solidFill>
                  <a:srgbClr val="FF0000"/>
                </a:solidFill>
              </a:rPr>
              <a:t>。</a:t>
            </a:r>
            <a:r>
              <a:rPr lang="zh-CN" altLang="en-US" sz="3600" dirty="0"/>
              <a:t> </a:t>
            </a:r>
            <a:r>
              <a:rPr lang="en-US" altLang="zh-CN" sz="3600" b="1" baseline="30000" dirty="0"/>
              <a:t>11 </a:t>
            </a:r>
            <a:r>
              <a:rPr lang="zh-CN" altLang="en-US" sz="3600" dirty="0" smtClean="0"/>
              <a:t>白</a:t>
            </a:r>
            <a:r>
              <a:rPr lang="zh-CN" altLang="en-US" sz="3600" dirty="0"/>
              <a:t>他所说的不是要他们防备</a:t>
            </a:r>
            <a:r>
              <a:rPr lang="zh-CN" altLang="en-US" sz="3600" dirty="0" smtClean="0"/>
              <a:t>饼</a:t>
            </a:r>
            <a:r>
              <a:rPr lang="zh-CN" altLang="en-US" sz="3600" dirty="0"/>
              <a:t>我对你们说‘要防备法利赛人和撒都该人的酵’，这话不是指着饼说的，你们怎么不明白呢？”</a:t>
            </a:r>
            <a:r>
              <a:rPr lang="zh-CN" altLang="en-US" sz="3600" dirty="0">
                <a:solidFill>
                  <a:srgbClr val="FF0000"/>
                </a:solidFill>
              </a:rPr>
              <a:t> </a:t>
            </a:r>
            <a:r>
              <a:rPr lang="en-US" altLang="zh-CN" sz="3600" b="1" baseline="30000" dirty="0">
                <a:solidFill>
                  <a:srgbClr val="FF0000"/>
                </a:solidFill>
              </a:rPr>
              <a:t>12 </a:t>
            </a:r>
            <a:r>
              <a:rPr lang="zh-CN" altLang="en-US" sz="3600" dirty="0">
                <a:solidFill>
                  <a:srgbClr val="FF0000"/>
                </a:solidFill>
              </a:rPr>
              <a:t>门徒这才明</a:t>
            </a:r>
            <a:r>
              <a:rPr lang="zh-CN" altLang="en-US" sz="3600" dirty="0" smtClean="0">
                <a:solidFill>
                  <a:srgbClr val="FF0000"/>
                </a:solidFill>
              </a:rPr>
              <a:t>的酵，</a:t>
            </a:r>
            <a:r>
              <a:rPr lang="zh-CN" altLang="en-US" sz="3600" dirty="0">
                <a:solidFill>
                  <a:srgbClr val="FF0000"/>
                </a:solidFill>
              </a:rPr>
              <a:t>而是要防备法利赛人和撒都该人的教训</a:t>
            </a:r>
            <a:r>
              <a:rPr lang="zh-CN" altLang="en-US" sz="3600" dirty="0" smtClean="0"/>
              <a:t>。</a:t>
            </a:r>
            <a:endParaRPr lang="en-US" altLang="zh-CN" sz="3600" dirty="0" smtClean="0"/>
          </a:p>
          <a:p>
            <a:r>
              <a:rPr lang="zh-CN" altLang="en-US" sz="2000" dirty="0">
                <a:solidFill>
                  <a:srgbClr val="00B050"/>
                </a:solidFill>
              </a:rPr>
              <a:t>马太福音 </a:t>
            </a:r>
            <a:r>
              <a:rPr lang="en-US" altLang="zh-CN" sz="2000" dirty="0">
                <a:solidFill>
                  <a:srgbClr val="00B050"/>
                </a:solidFill>
              </a:rPr>
              <a:t>15 </a:t>
            </a:r>
            <a:r>
              <a:rPr lang="zh-CN" altLang="en-US" sz="2000" dirty="0">
                <a:solidFill>
                  <a:srgbClr val="00B050"/>
                </a:solidFill>
              </a:rPr>
              <a:t> </a:t>
            </a:r>
            <a:r>
              <a:rPr lang="en-US" altLang="zh-CN" sz="2000" b="1" baseline="30000" dirty="0">
                <a:solidFill>
                  <a:srgbClr val="00B050"/>
                </a:solidFill>
              </a:rPr>
              <a:t>11 </a:t>
            </a:r>
            <a:r>
              <a:rPr lang="zh-CN" altLang="en-US" sz="2000" dirty="0">
                <a:solidFill>
                  <a:srgbClr val="00B050"/>
                </a:solidFill>
              </a:rPr>
              <a:t>从口里进去的不玷污人，从口里出来的才玷污人。</a:t>
            </a:r>
            <a:r>
              <a:rPr lang="zh-CN" altLang="en-US" sz="2000" dirty="0" smtClean="0">
                <a:solidFill>
                  <a:srgbClr val="00B050"/>
                </a:solidFill>
              </a:rPr>
              <a:t>”</a:t>
            </a:r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5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60"/>
            <a:ext cx="9144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5.</a:t>
            </a:r>
            <a:r>
              <a:rPr lang="zh-CN" altLang="en-US" dirty="0">
                <a:solidFill>
                  <a:srgbClr val="00B0F0"/>
                </a:solidFill>
              </a:rPr>
              <a:t>吐唾沫医瞎子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695" y="1218886"/>
            <a:ext cx="81366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马可福音 </a:t>
            </a:r>
            <a:r>
              <a:rPr lang="en-US" altLang="zh-CN" sz="3600" dirty="0" smtClean="0"/>
              <a:t>8 </a:t>
            </a:r>
            <a:r>
              <a:rPr lang="en-US" altLang="zh-CN" sz="3600" b="1" baseline="30000" dirty="0" smtClean="0"/>
              <a:t>22</a:t>
            </a:r>
            <a:r>
              <a:rPr lang="en-US" altLang="zh-CN" sz="3600" b="1" baseline="30000" dirty="0"/>
              <a:t> </a:t>
            </a:r>
            <a:r>
              <a:rPr lang="zh-CN" altLang="en-US" sz="3600" dirty="0"/>
              <a:t>他们来到伯赛大，有人带一个盲人来，求耶稣摸他。 </a:t>
            </a:r>
            <a:r>
              <a:rPr lang="en-US" altLang="zh-CN" sz="3600" b="1" baseline="30000" dirty="0"/>
              <a:t>23 </a:t>
            </a:r>
            <a:r>
              <a:rPr lang="zh-CN" altLang="en-US" sz="3600" dirty="0"/>
              <a:t>耶稣拉着盲人的手，领他到村外，就吐唾沫在他眼睛上，为他按手，问他：“你看见什么？” </a:t>
            </a:r>
            <a:r>
              <a:rPr lang="en-US" altLang="zh-CN" sz="3600" b="1" baseline="30000" dirty="0"/>
              <a:t>24 </a:t>
            </a:r>
            <a:r>
              <a:rPr lang="zh-CN" altLang="en-US" sz="3600" dirty="0"/>
              <a:t>他抬头一看，说：“我看见人，他们好像树木，并且行走。” </a:t>
            </a:r>
            <a:r>
              <a:rPr lang="en-US" altLang="zh-CN" sz="3600" b="1" baseline="30000" dirty="0"/>
              <a:t>25 </a:t>
            </a:r>
            <a:r>
              <a:rPr lang="zh-CN" altLang="en-US" sz="3600" dirty="0"/>
              <a:t>随后耶稣又按手在他眼睛上，他定睛一看，就复原了，样样都看得清楚了。 </a:t>
            </a:r>
            <a:r>
              <a:rPr lang="en-US" altLang="zh-CN" sz="3600" b="1" baseline="30000" dirty="0"/>
              <a:t>26 </a:t>
            </a:r>
            <a:r>
              <a:rPr lang="zh-CN" altLang="en-US" sz="3600" dirty="0"/>
              <a:t>耶稣打发他回家，说：“连这村子你也不要进去。”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53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56"/>
            <a:ext cx="9144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6.</a:t>
            </a:r>
            <a:r>
              <a:rPr lang="zh-CN" altLang="en-US" dirty="0">
                <a:solidFill>
                  <a:srgbClr val="00B0F0"/>
                </a:solidFill>
              </a:rPr>
              <a:t>认耶稣为基督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695" y="1218886"/>
            <a:ext cx="81366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路加福音 </a:t>
            </a:r>
            <a:r>
              <a:rPr lang="en-US" altLang="zh-CN" sz="3600" dirty="0" smtClean="0"/>
              <a:t>9:18-27 </a:t>
            </a:r>
            <a:r>
              <a:rPr lang="en-US" altLang="zh-CN" sz="3600" b="1" baseline="30000" dirty="0" smtClean="0"/>
              <a:t>18</a:t>
            </a:r>
            <a:r>
              <a:rPr lang="en-US" altLang="zh-CN" sz="3600" b="1" baseline="30000" dirty="0"/>
              <a:t> </a:t>
            </a:r>
            <a:r>
              <a:rPr lang="zh-CN" altLang="en-US" sz="3600" dirty="0"/>
              <a:t>耶稣独自祷告的时候，门徒也同他在那里。耶稣问他们：“众人说我是谁？” </a:t>
            </a:r>
            <a:r>
              <a:rPr lang="en-US" altLang="zh-CN" sz="3600" b="1" baseline="30000" dirty="0"/>
              <a:t>19 </a:t>
            </a:r>
            <a:r>
              <a:rPr lang="zh-CN" altLang="en-US" sz="3600" dirty="0"/>
              <a:t>他们回答：“是施洗的约翰；有人说是以利亚；还有人说是古时的一个先知又活了。” </a:t>
            </a:r>
            <a:r>
              <a:rPr lang="en-US" altLang="zh-CN" sz="3600" b="1" baseline="30000" dirty="0"/>
              <a:t>20 </a:t>
            </a:r>
            <a:r>
              <a:rPr lang="zh-CN" altLang="en-US" sz="3600" dirty="0"/>
              <a:t>耶稣问他们：“你们说我是谁？”</a:t>
            </a:r>
            <a:r>
              <a:rPr lang="zh-CN" altLang="en-US" sz="3600" dirty="0">
                <a:solidFill>
                  <a:srgbClr val="FF0000"/>
                </a:solidFill>
              </a:rPr>
              <a:t>彼得回答：“是　神所立的基督。”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9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583"/>
            <a:ext cx="9144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7.</a:t>
            </a:r>
            <a:r>
              <a:rPr lang="zh-CN" altLang="en-US" dirty="0">
                <a:solidFill>
                  <a:srgbClr val="00B0F0"/>
                </a:solidFill>
              </a:rPr>
              <a:t>登山变像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030" y="1218886"/>
            <a:ext cx="910296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/>
              <a:t>路加福音 </a:t>
            </a:r>
            <a:r>
              <a:rPr lang="en-US" altLang="zh-CN" sz="2600" dirty="0"/>
              <a:t>9</a:t>
            </a:r>
            <a:r>
              <a:rPr lang="en-US" altLang="zh-CN" sz="2600" b="1" baseline="30000" dirty="0" smtClean="0"/>
              <a:t>28</a:t>
            </a:r>
            <a:r>
              <a:rPr lang="en-US" altLang="zh-CN" sz="2600" b="1" baseline="30000" dirty="0"/>
              <a:t> </a:t>
            </a:r>
            <a:r>
              <a:rPr lang="zh-CN" altLang="en-US" sz="2600" dirty="0"/>
              <a:t>说了这些话以后约有八天，耶稣带着彼得、约翰、雅各上山去祷告。 </a:t>
            </a:r>
            <a:r>
              <a:rPr lang="en-US" altLang="zh-CN" sz="2600" b="1" baseline="30000" dirty="0"/>
              <a:t>29 </a:t>
            </a:r>
            <a:r>
              <a:rPr lang="zh-CN" altLang="en-US" sz="2600" dirty="0"/>
              <a:t>正祷告的时候，他的面貌改变了，衣服洁白放光。 </a:t>
            </a:r>
            <a:r>
              <a:rPr lang="en-US" altLang="zh-CN" sz="2600" b="1" baseline="30000" dirty="0"/>
              <a:t>30 </a:t>
            </a:r>
            <a:r>
              <a:rPr lang="zh-CN" altLang="en-US" sz="2600" dirty="0"/>
              <a:t>忽然有摩西和以利亚两个人同耶稣说话； </a:t>
            </a:r>
            <a:r>
              <a:rPr lang="en-US" altLang="zh-CN" sz="2600" b="1" baseline="30000" dirty="0"/>
              <a:t>31 </a:t>
            </a:r>
            <a:r>
              <a:rPr lang="zh-CN" altLang="en-US" sz="2600" dirty="0"/>
              <a:t>他们在荣光里显现，谈论耶稣去世的事，就是他在耶路撒冷将要完成的事。 </a:t>
            </a:r>
            <a:r>
              <a:rPr lang="en-US" altLang="zh-CN" sz="2600" b="1" baseline="30000" dirty="0"/>
              <a:t>32 </a:t>
            </a:r>
            <a:r>
              <a:rPr lang="zh-CN" altLang="en-US" sz="2600" dirty="0"/>
              <a:t>彼得和他的同伴都打盹，但一清醒，就看见耶稣的荣光和与他一起站着的那两个人。 </a:t>
            </a:r>
            <a:r>
              <a:rPr lang="en-US" altLang="zh-CN" sz="2600" b="1" baseline="30000" dirty="0"/>
              <a:t>33 </a:t>
            </a:r>
            <a:r>
              <a:rPr lang="zh-CN" altLang="en-US" sz="2600" dirty="0"/>
              <a:t>二人正要和耶稣分离的时候，彼得对耶稣说：“老师，我们在这里真好！我们来搭三座棚，一座为你，一座为摩西，一座为以利亚。”他却不知道自己在说些什么。 </a:t>
            </a:r>
            <a:r>
              <a:rPr lang="en-US" altLang="zh-CN" sz="2600" b="1" baseline="30000" dirty="0"/>
              <a:t>34 </a:t>
            </a:r>
            <a:r>
              <a:rPr lang="zh-CN" altLang="en-US" sz="2600" dirty="0"/>
              <a:t>说这些话的时候，有一朵云彩来遮盖他们；他们一进入云彩就很惧怕。 </a:t>
            </a:r>
            <a:r>
              <a:rPr lang="en-US" altLang="zh-CN" sz="2600" b="1" baseline="30000" dirty="0"/>
              <a:t>35 </a:t>
            </a:r>
            <a:r>
              <a:rPr lang="zh-CN" altLang="en-US" sz="2600" dirty="0"/>
              <a:t>有声音从云彩里出来，说：</a:t>
            </a:r>
            <a:r>
              <a:rPr lang="zh-CN" altLang="en-US" sz="2600" dirty="0">
                <a:solidFill>
                  <a:srgbClr val="FF0000"/>
                </a:solidFill>
              </a:rPr>
              <a:t>“这是我的儿子，我所拣选</a:t>
            </a:r>
            <a:r>
              <a:rPr lang="zh-CN" altLang="en-US" sz="2600" dirty="0" smtClean="0">
                <a:solidFill>
                  <a:srgbClr val="FF0000"/>
                </a:solidFill>
              </a:rPr>
              <a:t>的。</a:t>
            </a:r>
            <a:r>
              <a:rPr lang="zh-CN" altLang="en-US" sz="2600" dirty="0">
                <a:solidFill>
                  <a:srgbClr val="FF0000"/>
                </a:solidFill>
              </a:rPr>
              <a:t>你们要听从他！”</a:t>
            </a:r>
            <a:r>
              <a:rPr lang="zh-CN" altLang="en-US" sz="2600" dirty="0"/>
              <a:t> </a:t>
            </a:r>
            <a:r>
              <a:rPr lang="en-US" altLang="zh-CN" sz="2600" b="1" baseline="30000" dirty="0"/>
              <a:t>36 </a:t>
            </a:r>
            <a:r>
              <a:rPr lang="zh-CN" altLang="en-US" sz="2600" dirty="0"/>
              <a:t>声音停止后，只见耶稣独自一人。当那些日子，门徒保持沉默，不把所看见的事告诉任何人。</a:t>
            </a:r>
            <a:endParaRPr lang="en-US"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8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7" y="22586"/>
            <a:ext cx="9102969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8.</a:t>
            </a:r>
            <a:r>
              <a:rPr lang="zh-CN" altLang="en-US" dirty="0">
                <a:solidFill>
                  <a:srgbClr val="00B0F0"/>
                </a:solidFill>
              </a:rPr>
              <a:t>医癫痫童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262" y="1218886"/>
            <a:ext cx="813661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路加福</a:t>
            </a:r>
            <a:r>
              <a:rPr lang="zh-CN" altLang="en-US" sz="2800" dirty="0" smtClean="0"/>
              <a:t>音</a:t>
            </a:r>
            <a:r>
              <a:rPr lang="en-US" altLang="zh-CN" sz="2800" dirty="0" smtClean="0"/>
              <a:t>9 </a:t>
            </a:r>
            <a:r>
              <a:rPr lang="zh-CN" altLang="en-US" sz="2800" dirty="0" smtClean="0"/>
              <a:t> </a:t>
            </a:r>
            <a:r>
              <a:rPr lang="en-US" altLang="zh-CN" sz="2800" b="1" baseline="30000" dirty="0"/>
              <a:t>37 </a:t>
            </a:r>
            <a:r>
              <a:rPr lang="zh-CN" altLang="en-US" sz="2800" dirty="0"/>
              <a:t>第二天，他们下了山，有一大群人来迎见耶稣。 </a:t>
            </a:r>
            <a:r>
              <a:rPr lang="en-US" altLang="zh-CN" sz="2800" b="1" baseline="30000" dirty="0"/>
              <a:t>38 </a:t>
            </a:r>
            <a:r>
              <a:rPr lang="zh-CN" altLang="en-US" sz="2800" dirty="0"/>
              <a:t>其中有一人喊着说：“老师！求你看看我的儿子，因为他是我的独子。 </a:t>
            </a:r>
            <a:r>
              <a:rPr lang="en-US" altLang="zh-CN" sz="2800" b="1" baseline="30000" dirty="0"/>
              <a:t>39 </a:t>
            </a:r>
            <a:r>
              <a:rPr lang="zh-CN" altLang="en-US" sz="2800" dirty="0"/>
              <a:t>他被灵拿住就突然喊叫，那灵又使他抽风，口吐白沫，并且重重地伤害他，不轻易放过他。 </a:t>
            </a:r>
            <a:r>
              <a:rPr lang="en-US" altLang="zh-CN" sz="2800" b="1" baseline="30000" dirty="0"/>
              <a:t>40 </a:t>
            </a:r>
            <a:r>
              <a:rPr lang="zh-CN" altLang="en-US" sz="2800" dirty="0">
                <a:solidFill>
                  <a:srgbClr val="FF0000"/>
                </a:solidFill>
              </a:rPr>
              <a:t>我求过你的门徒把那灵赶出去，他们却不能。” </a:t>
            </a:r>
            <a:r>
              <a:rPr lang="en-US" altLang="zh-CN" sz="2800" b="1" baseline="30000" dirty="0">
                <a:solidFill>
                  <a:srgbClr val="FF0000"/>
                </a:solidFill>
              </a:rPr>
              <a:t>41 </a:t>
            </a:r>
            <a:r>
              <a:rPr lang="zh-CN" altLang="en-US" sz="2800" dirty="0">
                <a:solidFill>
                  <a:srgbClr val="FF0000"/>
                </a:solidFill>
              </a:rPr>
              <a:t>耶稣回答：“唉！这</a:t>
            </a:r>
            <a:r>
              <a:rPr lang="zh-CN" altLang="en-US" sz="2800" dirty="0">
                <a:solidFill>
                  <a:srgbClr val="00B050"/>
                </a:solidFill>
              </a:rPr>
              <a:t>又不信又悖谬</a:t>
            </a:r>
            <a:r>
              <a:rPr lang="zh-CN" altLang="en-US" sz="2800" dirty="0">
                <a:solidFill>
                  <a:srgbClr val="FF0000"/>
                </a:solidFill>
              </a:rPr>
              <a:t>的世代啊，我和你们在一起，忍耐你们，要到几时呢？把你的儿子带到这里来！</a:t>
            </a:r>
            <a:r>
              <a:rPr lang="zh-CN" altLang="en-US" sz="2800" dirty="0"/>
              <a:t>” </a:t>
            </a:r>
            <a:r>
              <a:rPr lang="en-US" altLang="zh-CN" sz="2800" b="1" baseline="30000" dirty="0"/>
              <a:t>42 </a:t>
            </a:r>
            <a:r>
              <a:rPr lang="zh-CN" altLang="en-US" sz="2800" dirty="0"/>
              <a:t>他正来的时候，那鬼把他摔倒，使他重重地抽风。耶稣斥责那污灵，把孩子治好了，交给他父亲。 </a:t>
            </a:r>
            <a:r>
              <a:rPr lang="en-US" altLang="zh-CN" sz="2800" b="1" baseline="30000" dirty="0"/>
              <a:t>43 </a:t>
            </a:r>
            <a:r>
              <a:rPr lang="zh-CN" altLang="en-US" sz="2800" dirty="0"/>
              <a:t>众人都诧异　神的大</a:t>
            </a:r>
            <a:r>
              <a:rPr lang="zh-CN" altLang="en-US" sz="2800" dirty="0" smtClean="0"/>
              <a:t>能。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21138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3600" dirty="0" smtClean="0">
                <a:solidFill>
                  <a:srgbClr val="FF0000"/>
                </a:solidFill>
              </a:rPr>
              <a:t>理解</a:t>
            </a:r>
            <a:r>
              <a:rPr lang="zh-CN" altLang="en-US" sz="3600" dirty="0" smtClean="0">
                <a:solidFill>
                  <a:srgbClr val="00B0F0"/>
                </a:solidFill>
              </a:rPr>
              <a:t>马</a:t>
            </a:r>
            <a:r>
              <a:rPr lang="zh-CN" altLang="en-US" sz="3600" dirty="0">
                <a:solidFill>
                  <a:srgbClr val="00B0F0"/>
                </a:solidFill>
              </a:rPr>
              <a:t>太福音 </a:t>
            </a:r>
            <a:r>
              <a:rPr lang="en-US" altLang="zh-CN" sz="3600" dirty="0">
                <a:solidFill>
                  <a:srgbClr val="00B0F0"/>
                </a:solidFill>
              </a:rPr>
              <a:t>16: 4 </a:t>
            </a:r>
            <a:r>
              <a:rPr lang="zh-CN" altLang="en-US" sz="3600" dirty="0">
                <a:solidFill>
                  <a:srgbClr val="00B050"/>
                </a:solidFill>
              </a:rPr>
              <a:t>邪恶淫乱</a:t>
            </a:r>
            <a:r>
              <a:rPr lang="zh-CN" altLang="en-US" sz="3600" dirty="0">
                <a:solidFill>
                  <a:srgbClr val="00B0F0"/>
                </a:solidFill>
              </a:rPr>
              <a:t>的世代求看神迹，除了约拿的神迹以外，再没有神迹给他们看了</a:t>
            </a:r>
            <a:endParaRPr lang="en-US" sz="3600" b="1" dirty="0">
              <a:solidFill>
                <a:srgbClr val="00B0F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D97C7-CC1F-4E27-A9BF-749B09273A1E}"/>
              </a:ext>
            </a:extLst>
          </p:cNvPr>
          <p:cNvSpPr txBox="1"/>
          <p:nvPr/>
        </p:nvSpPr>
        <p:spPr>
          <a:xfrm>
            <a:off x="228599" y="1379566"/>
            <a:ext cx="877824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>
                <a:solidFill>
                  <a:srgbClr val="FF0000"/>
                </a:solidFill>
              </a:rPr>
              <a:t>马太福音 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12:40</a:t>
            </a:r>
            <a:r>
              <a:rPr lang="zh-CN" altLang="en-US" sz="3200" dirty="0" smtClean="0">
                <a:solidFill>
                  <a:srgbClr val="FF0000"/>
                </a:solidFill>
              </a:rPr>
              <a:t>“</a:t>
            </a:r>
            <a:r>
              <a:rPr lang="zh-CN" altLang="en-US" sz="3200" dirty="0">
                <a:solidFill>
                  <a:srgbClr val="FF0000"/>
                </a:solidFill>
              </a:rPr>
              <a:t>约拿三日三夜在大鱼腹中，人子也要这样三日三夜在地里头。</a:t>
            </a:r>
            <a:r>
              <a:rPr lang="zh-CN" altLang="en-US" sz="3200" dirty="0" smtClean="0">
                <a:solidFill>
                  <a:srgbClr val="FF0000"/>
                </a:solidFill>
              </a:rPr>
              <a:t>”</a:t>
            </a:r>
            <a:endParaRPr lang="en-US" altLang="zh-CN" sz="3200" dirty="0" smtClean="0">
              <a:solidFill>
                <a:srgbClr val="FF0000"/>
              </a:solidFill>
            </a:endParaRPr>
          </a:p>
          <a:p>
            <a:r>
              <a:rPr lang="en-US" altLang="en-US" sz="2400" b="1" dirty="0" smtClean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00B050"/>
                </a:solidFill>
                <a:latin typeface="Arial" panose="020B0604020202020204" pitchFamily="34" charset="0"/>
              </a:rPr>
              <a:t>神迹不能替代信心</a:t>
            </a:r>
            <a:r>
              <a:rPr lang="en-US" altLang="en-US" sz="2400" dirty="0">
                <a:latin typeface="Arial" panose="020B0604020202020204" pitchFamily="34" charset="0"/>
              </a:rPr>
              <a:t/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</a:rPr>
              <a:t>真信心不是靠看见奇迹建立的，而是出于对神启示的回应（罗马书10:17，“信道是从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听道</a:t>
            </a:r>
            <a:r>
              <a:rPr lang="en-US" altLang="en-US" sz="2400" dirty="0">
                <a:latin typeface="Arial" panose="020B0604020202020204" pitchFamily="34" charset="0"/>
              </a:rPr>
              <a:t>来的</a:t>
            </a:r>
            <a:r>
              <a:rPr lang="en-US" altLang="en-US" sz="2400" dirty="0" smtClean="0">
                <a:latin typeface="Arial" panose="020B0604020202020204" pitchFamily="34" charset="0"/>
              </a:rPr>
              <a:t>”）。</a:t>
            </a:r>
            <a:r>
              <a:rPr lang="en-US" dirty="0"/>
              <a:t>Hebrews </a:t>
            </a:r>
            <a:r>
              <a:rPr lang="en-US" dirty="0" smtClean="0"/>
              <a:t>11</a:t>
            </a:r>
            <a:r>
              <a:rPr lang="zh-CN" altLang="en-US" dirty="0" smtClean="0"/>
              <a:t>：</a:t>
            </a:r>
            <a:r>
              <a:rPr lang="en-US" b="1" dirty="0" smtClean="0"/>
              <a:t>1</a:t>
            </a:r>
            <a:r>
              <a:rPr lang="en-US" b="1" dirty="0"/>
              <a:t> </a:t>
            </a:r>
            <a:r>
              <a:rPr lang="en-US" dirty="0"/>
              <a:t>Now faith is </a:t>
            </a:r>
            <a:r>
              <a:rPr lang="en-US" i="1" dirty="0"/>
              <a:t>the</a:t>
            </a:r>
            <a:r>
              <a:rPr lang="en-US" dirty="0"/>
              <a:t> certainty of </a:t>
            </a:r>
            <a:r>
              <a:rPr lang="en-US" i="1" dirty="0" smtClean="0"/>
              <a:t>things </a:t>
            </a:r>
            <a:r>
              <a:rPr lang="en-US" dirty="0" smtClean="0"/>
              <a:t>hoped </a:t>
            </a:r>
            <a:r>
              <a:rPr lang="en-US" dirty="0"/>
              <a:t>for, a </a:t>
            </a:r>
            <a:r>
              <a:rPr lang="en-US" dirty="0" smtClean="0"/>
              <a:t>proof </a:t>
            </a:r>
            <a:r>
              <a:rPr lang="en-US" dirty="0"/>
              <a:t>of things not seen.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 err="1">
                <a:solidFill>
                  <a:srgbClr val="00B050"/>
                </a:solidFill>
                <a:latin typeface="Arial" panose="020B0604020202020204" pitchFamily="34" charset="0"/>
              </a:rPr>
              <a:t>复活是终极神迹</a:t>
            </a:r>
            <a:r>
              <a:rPr lang="en-US" altLang="en-US" sz="2400" dirty="0">
                <a:latin typeface="Arial" panose="020B0604020202020204" pitchFamily="34" charset="0"/>
              </a:rPr>
              <a:t/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</a:rPr>
              <a:t>耶稣死而复活，是对祂是弥赛亚、是神儿子的最有力证明（见罗马书1:4）。</a:t>
            </a:r>
            <a:r>
              <a:rPr lang="en-US" altLang="en-US" sz="2400" dirty="0" err="1">
                <a:latin typeface="Arial" panose="020B0604020202020204" pitchFamily="34" charset="0"/>
              </a:rPr>
              <a:t>谁拒绝这神迹，其实已经拒绝了一切神的启示</a:t>
            </a:r>
            <a:r>
              <a:rPr lang="en-US" altLang="en-US" sz="2400" dirty="0">
                <a:latin typeface="Arial" panose="020B0604020202020204" pitchFamily="34" charset="0"/>
              </a:rPr>
              <a:t>。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 err="1">
                <a:solidFill>
                  <a:srgbClr val="00B050"/>
                </a:solidFill>
                <a:latin typeface="Arial" panose="020B0604020202020204" pitchFamily="34" charset="0"/>
              </a:rPr>
              <a:t>不悔改的心，哪怕看再多神迹也不会信</a:t>
            </a:r>
            <a:r>
              <a:rPr lang="en-US" altLang="en-US" sz="2400" dirty="0">
                <a:latin typeface="Arial" panose="020B0604020202020204" pitchFamily="34" charset="0"/>
              </a:rPr>
              <a:t/>
            </a:r>
            <a:br>
              <a:rPr lang="en-US" altLang="en-US" sz="2400" dirty="0">
                <a:latin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</a:rPr>
              <a:t>路加福音16:31（拉撒路与财主的比喻）中，亚伯拉罕说：“若不听摩西和先知的话，就是有一个从死里复活的，他们也是不听劝。”</a:t>
            </a:r>
            <a:r>
              <a:rPr lang="en-US" altLang="en-US" sz="2400" dirty="0" smtClean="0">
                <a:latin typeface="Arial" panose="020B0604020202020204" pitchFamily="34" charset="0"/>
              </a:rPr>
              <a:t>正说明这个真理</a:t>
            </a:r>
            <a:r>
              <a:rPr lang="zh-CN" altLang="en-US" sz="2400" dirty="0" smtClean="0">
                <a:latin typeface="Arial" panose="020B0604020202020204" pitchFamily="34" charset="0"/>
              </a:rPr>
              <a:t>。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45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823" y="58253"/>
            <a:ext cx="8229600" cy="967829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solidFill>
                  <a:srgbClr val="00B0F0"/>
                </a:solidFill>
              </a:rPr>
              <a:t>他</a:t>
            </a:r>
            <a:r>
              <a:rPr lang="zh-CN" altLang="en-US" dirty="0">
                <a:solidFill>
                  <a:srgbClr val="00B0F0"/>
                </a:solidFill>
              </a:rPr>
              <a:t>们虽然外表有好名声，地位崇高，却是假冒为善的人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086261"/>
            <a:ext cx="901137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耶稣指出他们虽然外表有好名声，地位崇高，却是假冒为善的人</a:t>
            </a:r>
            <a:r>
              <a:rPr lang="zh-CN" altLang="en-US" sz="3200" dirty="0"/>
              <a:t>。这是追求好名声的人极容易掉进的陷阱。耶稣曾经说过，「你们的义若不胜于文士和法利赛人的义，断不能进天国。」</a:t>
            </a:r>
            <a:r>
              <a:rPr lang="en-US" altLang="zh-CN" sz="3200" dirty="0"/>
              <a:t>(</a:t>
            </a:r>
            <a:r>
              <a:rPr lang="zh-CN" altLang="en-US" sz="3200" dirty="0"/>
              <a:t>太 </a:t>
            </a:r>
            <a:r>
              <a:rPr lang="en-US" altLang="zh-CN" sz="3200" dirty="0"/>
              <a:t>5:20) </a:t>
            </a:r>
            <a:r>
              <a:rPr lang="zh-CN" altLang="en-US" sz="3200" dirty="0"/>
              <a:t>这些人倚靠自己，在人的眼光中再怎么好，还是无法符合上帝的标准。</a:t>
            </a:r>
            <a:r>
              <a:rPr lang="zh-CN" altLang="en-US" sz="3200" dirty="0">
                <a:solidFill>
                  <a:srgbClr val="FF0000"/>
                </a:solidFill>
              </a:rPr>
              <a:t>我们的义乃是从信靠主耶稣而来，信靠上帝胜于信靠自己</a:t>
            </a:r>
            <a:r>
              <a:rPr lang="zh-CN" altLang="en-US" sz="3200" dirty="0"/>
              <a:t>。凡是在教会热心追求，认真服事的人，都需要常常反省，</a:t>
            </a:r>
            <a:r>
              <a:rPr lang="zh-CN" altLang="en-US" sz="3200" dirty="0">
                <a:solidFill>
                  <a:srgbClr val="00B050"/>
                </a:solidFill>
              </a:rPr>
              <a:t>时时检讨，以免落入法利赛人和撒都该人的陷阱而不自知。</a:t>
            </a:r>
            <a:r>
              <a:rPr lang="zh-CN" altLang="en-US" sz="3200" dirty="0"/>
              <a:t>然而那真心倚靠主、不靠自己的人，也不必怕自己成为法利赛人而经常自责，</a:t>
            </a:r>
            <a:r>
              <a:rPr lang="zh-CN" altLang="en-US" sz="3200" dirty="0">
                <a:solidFill>
                  <a:srgbClr val="00B050"/>
                </a:solidFill>
              </a:rPr>
              <a:t>浪费心力</a:t>
            </a:r>
            <a:r>
              <a:rPr lang="zh-CN" altLang="en-US" sz="3200" dirty="0"/>
              <a:t>。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4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5" y="28442"/>
            <a:ext cx="9079523" cy="92697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CN" altLang="en-US" sz="3600" dirty="0"/>
              <a:t>耶稣洁净圣殿有</a:t>
            </a:r>
            <a:r>
              <a:rPr lang="zh-CN" altLang="en-US" sz="3600" b="1" dirty="0"/>
              <a:t>两次</a:t>
            </a:r>
            <a:endParaRPr lang="en-US" sz="3600" b="1" dirty="0">
              <a:solidFill>
                <a:srgbClr val="00B0F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D97C7-CC1F-4E27-A9BF-749B09273A1E}"/>
              </a:ext>
            </a:extLst>
          </p:cNvPr>
          <p:cNvSpPr txBox="1"/>
          <p:nvPr/>
        </p:nvSpPr>
        <p:spPr>
          <a:xfrm>
            <a:off x="64477" y="1201615"/>
            <a:ext cx="900332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</a:rPr>
              <a:t>第一次洁净圣</a:t>
            </a:r>
            <a:r>
              <a:rPr lang="zh-CN" altLang="en-US" sz="2800" dirty="0" smtClean="0">
                <a:solidFill>
                  <a:srgbClr val="FF0000"/>
                </a:solidFill>
              </a:rPr>
              <a:t>殿</a:t>
            </a:r>
            <a:r>
              <a:rPr lang="zh-CN" altLang="en-US" sz="2800" dirty="0" smtClean="0"/>
              <a:t>，约</a:t>
            </a:r>
            <a:r>
              <a:rPr lang="zh-CN" altLang="en-US" sz="2800" dirty="0"/>
              <a:t>翰福音 </a:t>
            </a:r>
            <a:r>
              <a:rPr lang="en-US" altLang="zh-CN" sz="2800" dirty="0" smtClean="0"/>
              <a:t>2:13–17</a:t>
            </a:r>
            <a:r>
              <a:rPr lang="zh-CN" altLang="en-US" sz="2800" dirty="0"/>
              <a:t>， “</a:t>
            </a:r>
            <a:r>
              <a:rPr lang="zh-CN" altLang="en-US" sz="2800" b="1" dirty="0"/>
              <a:t>不要将我父的殿，当作买卖的地方！</a:t>
            </a:r>
            <a:r>
              <a:rPr lang="zh-CN" altLang="en-US" sz="2800" dirty="0" smtClean="0"/>
              <a:t>”</a:t>
            </a:r>
            <a:endParaRPr lang="en-US" altLang="zh-CN" sz="2800" dirty="0" smtClean="0"/>
          </a:p>
          <a:p>
            <a:r>
              <a:rPr lang="zh-CN" altLang="en-US" sz="2800" b="1" dirty="0"/>
              <a:t>属灵意义</a:t>
            </a:r>
            <a:r>
              <a:rPr lang="zh-CN" altLang="en-US" sz="2800" dirty="0"/>
              <a:t>：公开表明祂对圣殿敬虔与纯洁的重视，也暗示祂的</a:t>
            </a:r>
            <a:r>
              <a:rPr lang="zh-CN" altLang="en-US" sz="2800" dirty="0">
                <a:solidFill>
                  <a:srgbClr val="FF0000"/>
                </a:solidFill>
              </a:rPr>
              <a:t>弥赛亚权柄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r>
              <a:rPr lang="zh-CN" altLang="en-US" sz="2800" dirty="0">
                <a:solidFill>
                  <a:srgbClr val="FF0000"/>
                </a:solidFill>
              </a:rPr>
              <a:t>第二次洁净圣</a:t>
            </a:r>
            <a:r>
              <a:rPr lang="zh-CN" altLang="en-US" sz="2800" dirty="0" smtClean="0">
                <a:solidFill>
                  <a:srgbClr val="FF0000"/>
                </a:solidFill>
              </a:rPr>
              <a:t>殿</a:t>
            </a:r>
            <a:r>
              <a:rPr lang="zh-CN" altLang="en-US" sz="2800" dirty="0" smtClean="0"/>
              <a:t>， 马</a:t>
            </a:r>
            <a:r>
              <a:rPr lang="zh-CN" altLang="en-US" sz="2800" dirty="0"/>
              <a:t>太福音 </a:t>
            </a:r>
            <a:r>
              <a:rPr lang="en-US" altLang="zh-CN" sz="2800" dirty="0"/>
              <a:t>21:12–13</a:t>
            </a:r>
            <a:r>
              <a:rPr lang="zh-CN" altLang="en-US" sz="2800" dirty="0"/>
              <a:t>；马可</a:t>
            </a:r>
            <a:r>
              <a:rPr lang="en-US" altLang="zh-CN" sz="2800" dirty="0"/>
              <a:t>11:15–18</a:t>
            </a:r>
            <a:r>
              <a:rPr lang="zh-CN" altLang="en-US" sz="2800" dirty="0"/>
              <a:t>；路加</a:t>
            </a:r>
            <a:r>
              <a:rPr lang="en-US" altLang="zh-CN" sz="2800" dirty="0" smtClean="0"/>
              <a:t>19:45–48</a:t>
            </a:r>
          </a:p>
          <a:p>
            <a:r>
              <a:rPr lang="zh-CN" altLang="en-US" sz="2800" dirty="0"/>
              <a:t>“</a:t>
            </a:r>
            <a:r>
              <a:rPr lang="zh-CN" altLang="en-US" sz="2800" b="1" dirty="0"/>
              <a:t>我的殿必称为祷告的殿，你们却使它成为贼窝了。</a:t>
            </a:r>
            <a:r>
              <a:rPr lang="zh-CN" altLang="en-US" sz="2800" dirty="0" smtClean="0"/>
              <a:t>”</a:t>
            </a:r>
            <a:endParaRPr lang="en-US" altLang="zh-CN" sz="2800" dirty="0" smtClean="0"/>
          </a:p>
          <a:p>
            <a:r>
              <a:rPr lang="zh-CN" altLang="en-US" sz="2800" b="1" dirty="0"/>
              <a:t>属灵意义</a:t>
            </a:r>
            <a:r>
              <a:rPr lang="zh-CN" altLang="en-US" sz="2800" dirty="0"/>
              <a:t>：在祂受死前，</a:t>
            </a:r>
            <a:r>
              <a:rPr lang="zh-CN" altLang="en-US" sz="2800" dirty="0">
                <a:solidFill>
                  <a:srgbClr val="FF0000"/>
                </a:solidFill>
              </a:rPr>
              <a:t>公开指责宗教系统的腐败</a:t>
            </a:r>
            <a:r>
              <a:rPr lang="zh-CN" altLang="en-US" sz="2800" dirty="0"/>
              <a:t>，显出祂要带来属灵国度的洁净与更新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r>
              <a:rPr lang="zh-CN" altLang="en-US" sz="2800" dirty="0"/>
              <a:t>耶稣在</a:t>
            </a:r>
            <a:r>
              <a:rPr lang="zh-CN" altLang="en-US" sz="2800" b="1" dirty="0"/>
              <a:t>事工开始和结束各洁净圣殿一次</a:t>
            </a:r>
            <a:r>
              <a:rPr lang="zh-CN" altLang="en-US" sz="2800" dirty="0"/>
              <a:t>，象征祂来是要</a:t>
            </a:r>
            <a:r>
              <a:rPr lang="zh-CN" altLang="en-US" sz="2800" b="1" dirty="0"/>
              <a:t>洁净属灵敬拜、恢复神与人之间真实的关系</a:t>
            </a:r>
            <a:r>
              <a:rPr lang="zh-CN" altLang="en-US" sz="2800" dirty="0"/>
              <a:t>。这两次行动也如同“事工的开场与收场”，中间贯穿祂宣讲天国的教导。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46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448"/>
            <a:ext cx="9144000" cy="926977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CN" altLang="en-US" sz="3600" dirty="0"/>
              <a:t>耶稣在世时</a:t>
            </a:r>
            <a:r>
              <a:rPr lang="zh-CN" altLang="en-US" sz="3600" b="1" dirty="0"/>
              <a:t>上耶路撒冷的次数</a:t>
            </a:r>
            <a:endParaRPr lang="en-US" sz="3600" b="1" dirty="0">
              <a:solidFill>
                <a:srgbClr val="00B0F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718120"/>
              </p:ext>
            </p:extLst>
          </p:nvPr>
        </p:nvGraphicFramePr>
        <p:xfrm>
          <a:off x="140676" y="1418492"/>
          <a:ext cx="8932986" cy="5377998"/>
        </p:xfrm>
        <a:graphic>
          <a:graphicData uri="http://schemas.openxmlformats.org/drawingml/2006/table">
            <a:tbl>
              <a:tblPr/>
              <a:tblGrid>
                <a:gridCol w="2366003">
                  <a:extLst>
                    <a:ext uri="{9D8B030D-6E8A-4147-A177-3AD203B41FA5}">
                      <a16:colId xmlns:a16="http://schemas.microsoft.com/office/drawing/2014/main" val="3127912794"/>
                    </a:ext>
                  </a:extLst>
                </a:gridCol>
                <a:gridCol w="2395503">
                  <a:extLst>
                    <a:ext uri="{9D8B030D-6E8A-4147-A177-3AD203B41FA5}">
                      <a16:colId xmlns:a16="http://schemas.microsoft.com/office/drawing/2014/main" val="3598536563"/>
                    </a:ext>
                  </a:extLst>
                </a:gridCol>
                <a:gridCol w="4171480">
                  <a:extLst>
                    <a:ext uri="{9D8B030D-6E8A-4147-A177-3AD203B41FA5}">
                      <a16:colId xmlns:a16="http://schemas.microsoft.com/office/drawing/2014/main" val="825441937"/>
                    </a:ext>
                  </a:extLst>
                </a:gridCol>
              </a:tblGrid>
              <a:tr h="522646"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solidFill>
                            <a:srgbClr val="FF0000"/>
                          </a:solidFill>
                        </a:rPr>
                        <a:t>耶路撒冷</a:t>
                      </a:r>
                      <a:r>
                        <a:rPr lang="zh-CN" altLang="en-US" sz="2800" dirty="0"/>
                        <a:t>之行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dirty="0"/>
                        <a:t>记载经文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dirty="0"/>
                        <a:t>目的或背景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1946186"/>
                  </a:ext>
                </a:extLst>
              </a:tr>
              <a:tr h="953060">
                <a:tc>
                  <a:txBody>
                    <a:bodyPr/>
                    <a:lstStyle/>
                    <a:p>
                      <a:r>
                        <a:rPr lang="zh-CN" altLang="en-US" sz="2800"/>
                        <a:t>第一次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/>
                        <a:t>约</a:t>
                      </a:r>
                      <a:r>
                        <a:rPr lang="en-US" altLang="zh-CN" sz="2800"/>
                        <a:t>2:13–25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dirty="0">
                          <a:solidFill>
                            <a:srgbClr val="FF0000"/>
                          </a:solidFill>
                        </a:rPr>
                        <a:t>逾越节</a:t>
                      </a:r>
                      <a:r>
                        <a:rPr lang="zh-CN" altLang="en-US" sz="2800" dirty="0"/>
                        <a:t>，洁净圣殿（早期）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603435"/>
                  </a:ext>
                </a:extLst>
              </a:tr>
              <a:tr h="1299616">
                <a:tc>
                  <a:txBody>
                    <a:bodyPr/>
                    <a:lstStyle/>
                    <a:p>
                      <a:r>
                        <a:rPr lang="zh-CN" altLang="en-US" sz="2800"/>
                        <a:t>第二次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dirty="0"/>
                        <a:t>约</a:t>
                      </a:r>
                      <a:r>
                        <a:rPr lang="en-US" altLang="zh-CN" sz="2800" dirty="0"/>
                        <a:t>5:1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dirty="0"/>
                        <a:t>一个犹太节期（可能也是逾越节或五旬节）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4200568"/>
                  </a:ext>
                </a:extLst>
              </a:tr>
              <a:tr h="1192787">
                <a:tc>
                  <a:txBody>
                    <a:bodyPr/>
                    <a:lstStyle/>
                    <a:p>
                      <a:r>
                        <a:rPr lang="zh-CN" altLang="en-US" sz="2800"/>
                        <a:t>第三次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/>
                        <a:t>约</a:t>
                      </a:r>
                      <a:r>
                        <a:rPr lang="en-US" altLang="zh-CN" sz="2800"/>
                        <a:t>7:1–14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800" dirty="0">
                          <a:solidFill>
                            <a:srgbClr val="00B0F0"/>
                          </a:solidFill>
                        </a:rPr>
                        <a:t>住棚节</a:t>
                      </a:r>
                      <a:r>
                        <a:rPr lang="zh-CN" altLang="en-US" sz="2800" dirty="0"/>
                        <a:t>，耶稣暗中上去，后公开教</a:t>
                      </a:r>
                      <a:r>
                        <a:rPr lang="zh-CN" altLang="en-US" sz="2800" dirty="0" smtClean="0"/>
                        <a:t>导（</a:t>
                      </a:r>
                      <a:r>
                        <a:rPr lang="zh-CN" altLang="en-US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活水的江河</a:t>
                      </a:r>
                      <a:r>
                        <a:rPr lang="zh-CN" altLang="en-US" sz="2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CN" alt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要受圣灵）</a:t>
                      </a:r>
                      <a:endParaRPr lang="zh-CN" altLang="en-US" sz="18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679503"/>
                  </a:ext>
                </a:extLst>
              </a:tr>
              <a:tr h="1383476">
                <a:tc>
                  <a:txBody>
                    <a:bodyPr/>
                    <a:lstStyle/>
                    <a:p>
                      <a:r>
                        <a:rPr lang="zh-CN" altLang="en-US" sz="2800"/>
                        <a:t>第四次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dirty="0"/>
                        <a:t>约</a:t>
                      </a:r>
                      <a:r>
                        <a:rPr lang="en-US" altLang="zh-CN" sz="2800" dirty="0"/>
                        <a:t>12:12–19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800" dirty="0"/>
                        <a:t>最后一周，进入耶路撒冷，预备受难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873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624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6720"/>
            <a:ext cx="9144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00B0F0"/>
                </a:solidFill>
              </a:rPr>
              <a:t>三、犹太人心目中的弥赛亚</a:t>
            </a:r>
            <a:endParaRPr lang="en-US" sz="3200" b="1" dirty="0">
              <a:solidFill>
                <a:srgbClr val="00B0F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D97C7-CC1F-4E27-A9BF-749B09273A1E}"/>
              </a:ext>
            </a:extLst>
          </p:cNvPr>
          <p:cNvSpPr txBox="1"/>
          <p:nvPr/>
        </p:nvSpPr>
        <p:spPr>
          <a:xfrm>
            <a:off x="228600" y="1417638"/>
            <a:ext cx="877824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B050"/>
                </a:solidFill>
              </a:rPr>
              <a:t>「弥赛亚」的原意是受膏者，它是希伯来文的直译，从希腊文直译，就是「基督」。旧约中有三种身份的人要受膏：君王、先知和祭司</a:t>
            </a:r>
            <a:r>
              <a:rPr lang="zh-CN" altLang="en-US" dirty="0" smtClean="0">
                <a:solidFill>
                  <a:srgbClr val="00B050"/>
                </a:solidFill>
              </a:rPr>
              <a:t>。</a:t>
            </a:r>
            <a:endParaRPr lang="en-US" altLang="zh-CN" dirty="0" smtClean="0">
              <a:solidFill>
                <a:srgbClr val="00B050"/>
              </a:solidFill>
            </a:endParaRPr>
          </a:p>
          <a:p>
            <a:r>
              <a:rPr lang="zh-CN" altLang="en-US" dirty="0"/>
              <a:t>犹太</a:t>
            </a:r>
            <a:r>
              <a:rPr lang="zh-CN" altLang="en-US" dirty="0" smtClean="0"/>
              <a:t>人</a:t>
            </a:r>
            <a:r>
              <a:rPr lang="zh-CN" altLang="en-US" dirty="0"/>
              <a:t>心目中，这位弥赛亚：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dirty="0"/>
              <a:t>是大卫的后裔，要降生在伯利恒</a:t>
            </a:r>
            <a:r>
              <a:rPr lang="en-US" altLang="zh-CN" sz="3200" dirty="0"/>
              <a:t>(</a:t>
            </a:r>
            <a:r>
              <a:rPr lang="zh-CN" altLang="en-US" sz="3200" dirty="0"/>
              <a:t>太 </a:t>
            </a:r>
            <a:r>
              <a:rPr lang="en-US" altLang="zh-CN" sz="3200" dirty="0"/>
              <a:t>2:1-6</a:t>
            </a:r>
            <a:r>
              <a:rPr lang="zh-CN" altLang="en-US" sz="3200" dirty="0"/>
              <a:t>、弥 </a:t>
            </a:r>
            <a:r>
              <a:rPr lang="en-US" altLang="zh-CN" sz="3200" dirty="0"/>
              <a:t>5:2)</a:t>
            </a:r>
            <a:r>
              <a:rPr lang="zh-CN" altLang="en-US" sz="3200" dirty="0"/>
              <a:t>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dirty="0"/>
              <a:t>要将一切的事指教他的百姓</a:t>
            </a:r>
            <a:r>
              <a:rPr lang="en-US" altLang="zh-CN" sz="3200" dirty="0"/>
              <a:t>(</a:t>
            </a:r>
            <a:r>
              <a:rPr lang="zh-CN" altLang="en-US" sz="3200" dirty="0"/>
              <a:t>约 </a:t>
            </a:r>
            <a:r>
              <a:rPr lang="en-US" altLang="zh-CN" sz="3200" dirty="0"/>
              <a:t>4:25)</a:t>
            </a:r>
            <a:r>
              <a:rPr lang="zh-CN" altLang="en-US" sz="3200" dirty="0"/>
              <a:t>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dirty="0"/>
              <a:t>没有人知道他的来历</a:t>
            </a:r>
            <a:r>
              <a:rPr lang="en-US" altLang="zh-CN" sz="3200" dirty="0"/>
              <a:t>(</a:t>
            </a:r>
            <a:r>
              <a:rPr lang="zh-CN" altLang="en-US" sz="3200" dirty="0"/>
              <a:t>约 </a:t>
            </a:r>
            <a:r>
              <a:rPr lang="en-US" altLang="zh-CN" sz="3200" dirty="0"/>
              <a:t>7:27)</a:t>
            </a:r>
            <a:r>
              <a:rPr lang="zh-CN" altLang="en-US" sz="3200" dirty="0"/>
              <a:t>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dirty="0"/>
              <a:t>要牧养以色列百姓。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rgbClr val="00B050"/>
                </a:solidFill>
              </a:rPr>
              <a:t>要救以色列脱离外邦的统治。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dirty="0"/>
              <a:t>不会受苦，乃是荣耀、大有能力地来</a:t>
            </a:r>
            <a:r>
              <a:rPr lang="zh-CN" altLang="en-US" sz="3200" dirty="0" smtClean="0"/>
              <a:t>到（</a:t>
            </a:r>
            <a:r>
              <a:rPr lang="zh-CN" altLang="en-US" sz="3200" b="1" dirty="0">
                <a:solidFill>
                  <a:srgbClr val="FF0000"/>
                </a:solidFill>
              </a:rPr>
              <a:t>和散</a:t>
            </a:r>
            <a:r>
              <a:rPr lang="zh-CN" altLang="en-US" sz="3200" b="1" dirty="0" smtClean="0">
                <a:solidFill>
                  <a:srgbClr val="FF0000"/>
                </a:solidFill>
              </a:rPr>
              <a:t>那</a:t>
            </a:r>
            <a:r>
              <a:rPr lang="zh-CN" altLang="en-US" sz="3200" dirty="0" smtClean="0"/>
              <a:t>）。</a:t>
            </a:r>
            <a:endParaRPr lang="zh-CN" altLang="en-US" sz="3200" dirty="0"/>
          </a:p>
          <a:p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6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579563" y="5708650"/>
            <a:ext cx="2530475" cy="2095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TW" altLang="en-US" sz="10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加 利 利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248025" y="3621088"/>
            <a:ext cx="3873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洁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净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礼</a:t>
            </a:r>
            <a:endParaRPr kumimoji="1" lang="zh-TW" altLang="en-US" sz="1600">
              <a:solidFill>
                <a:srgbClr val="00000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179888" y="3621088"/>
            <a:ext cx="3873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迦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南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妇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女</a:t>
            </a:r>
            <a:endParaRPr kumimoji="1" lang="zh-TW" altLang="en-US" sz="1600">
              <a:solidFill>
                <a:srgbClr val="00000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099300" y="3621088"/>
            <a:ext cx="3873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TW" altLang="en-US" sz="1600">
                <a:solidFill>
                  <a:srgbClr val="CC0000"/>
                </a:solidFill>
                <a:latin typeface="SimHei" pitchFamily="49" charset="-122"/>
                <a:ea typeface="SimHei" pitchFamily="49" charset="-122"/>
              </a:rPr>
              <a:t>过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TW" altLang="en-US" sz="1600">
                <a:solidFill>
                  <a:srgbClr val="CC0000"/>
                </a:solidFill>
                <a:latin typeface="SimHei" pitchFamily="49" charset="-122"/>
                <a:ea typeface="SimHei" pitchFamily="49" charset="-122"/>
              </a:rPr>
              <a:t>修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TW" altLang="en-US" sz="1600">
                <a:solidFill>
                  <a:srgbClr val="CC0000"/>
                </a:solidFill>
                <a:latin typeface="SimHei" pitchFamily="49" charset="-122"/>
                <a:ea typeface="SimHei" pitchFamily="49" charset="-122"/>
              </a:rPr>
              <a:t>殿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TW" altLang="en-US" sz="1600">
                <a:solidFill>
                  <a:srgbClr val="CC0000"/>
                </a:solidFill>
                <a:latin typeface="SimHei" pitchFamily="49" charset="-122"/>
                <a:ea typeface="SimHei" pitchFamily="49" charset="-122"/>
              </a:rPr>
              <a:t>节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6056313" y="3621088"/>
            <a:ext cx="3873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CC0000"/>
                </a:solidFill>
                <a:latin typeface="SimHei" pitchFamily="49" charset="-122"/>
                <a:ea typeface="SimHei" pitchFamily="49" charset="-122"/>
              </a:rPr>
              <a:t>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CC0000"/>
                </a:solidFill>
                <a:latin typeface="SimHei" pitchFamily="49" charset="-122"/>
                <a:ea typeface="SimHei" pitchFamily="49" charset="-122"/>
              </a:rPr>
              <a:t>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CC0000"/>
                </a:solidFill>
                <a:latin typeface="SimHei" pitchFamily="49" charset="-122"/>
                <a:ea typeface="SimHei" pitchFamily="49" charset="-122"/>
              </a:rPr>
              <a:t>水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CC0000"/>
                </a:solidFill>
                <a:latin typeface="SimHei" pitchFamily="49" charset="-122"/>
                <a:ea typeface="SimHei" pitchFamily="49" charset="-122"/>
              </a:rPr>
              <a:t>江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CC0000"/>
                </a:solidFill>
                <a:latin typeface="SimHei" pitchFamily="49" charset="-122"/>
                <a:ea typeface="SimHei" pitchFamily="49" charset="-122"/>
              </a:rPr>
              <a:t>河</a:t>
            </a:r>
            <a:endParaRPr kumimoji="1" lang="zh-TW" altLang="en-US" sz="1600">
              <a:solidFill>
                <a:srgbClr val="CC000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919663" y="3621088"/>
            <a:ext cx="3873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彼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得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认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耶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稣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神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子</a:t>
            </a:r>
            <a:endParaRPr kumimoji="1" lang="zh-TW" altLang="en-US" sz="1600">
              <a:solidFill>
                <a:srgbClr val="00000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221288" y="3621088"/>
            <a:ext cx="3873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首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次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提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说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遭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害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之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事</a:t>
            </a:r>
            <a:endParaRPr kumimoji="1" lang="zh-TW" altLang="en-US" sz="1600">
              <a:solidFill>
                <a:srgbClr val="00000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510213" y="3621088"/>
            <a:ext cx="3873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TW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TW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TW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变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TW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像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6316663" y="3621088"/>
            <a:ext cx="38735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CC0000"/>
                </a:solidFill>
                <a:latin typeface="SimHei" pitchFamily="49" charset="-122"/>
                <a:ea typeface="SimHei" pitchFamily="49" charset="-122"/>
              </a:rPr>
              <a:t>赦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CC0000"/>
                </a:solidFill>
                <a:latin typeface="SimHei" pitchFamily="49" charset="-122"/>
                <a:ea typeface="SimHei" pitchFamily="49" charset="-122"/>
              </a:rPr>
              <a:t>免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CC0000"/>
                </a:solidFill>
                <a:latin typeface="SimHei" pitchFamily="49" charset="-122"/>
                <a:ea typeface="SimHei" pitchFamily="49" charset="-122"/>
              </a:rPr>
              <a:t>行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CC0000"/>
                </a:solidFill>
                <a:latin typeface="SimHei" pitchFamily="49" charset="-122"/>
                <a:ea typeface="SimHei" pitchFamily="49" charset="-122"/>
              </a:rPr>
              <a:t>淫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CC0000"/>
                </a:solidFill>
                <a:latin typeface="SimHei" pitchFamily="49" charset="-122"/>
                <a:ea typeface="SimHei" pitchFamily="49" charset="-122"/>
              </a:rPr>
              <a:t>妇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CC0000"/>
                </a:solidFill>
                <a:latin typeface="SimHei" pitchFamily="49" charset="-122"/>
                <a:ea typeface="SimHei" pitchFamily="49" charset="-122"/>
              </a:rPr>
              <a:t>人</a:t>
            </a:r>
            <a:endParaRPr kumimoji="1" lang="zh-TW" altLang="en-US" sz="1600">
              <a:solidFill>
                <a:srgbClr val="CC000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6592888" y="3621088"/>
            <a:ext cx="38735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CC0000"/>
                </a:solidFill>
                <a:latin typeface="SimHei" pitchFamily="49" charset="-122"/>
                <a:ea typeface="SimHei" pitchFamily="49" charset="-122"/>
              </a:rPr>
              <a:t>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CC0000"/>
                </a:solidFill>
                <a:latin typeface="SimHei" pitchFamily="49" charset="-122"/>
                <a:ea typeface="SimHei" pitchFamily="49" charset="-122"/>
              </a:rPr>
              <a:t>生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CC0000"/>
                </a:solidFill>
                <a:latin typeface="SimHei" pitchFamily="49" charset="-122"/>
                <a:ea typeface="SimHei" pitchFamily="49" charset="-122"/>
              </a:rPr>
              <a:t>来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CC0000"/>
                </a:solidFill>
                <a:latin typeface="SimHei" pitchFamily="49" charset="-122"/>
                <a:ea typeface="SimHei" pitchFamily="49" charset="-122"/>
              </a:rPr>
              <a:t>瞎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CC0000"/>
                </a:solidFill>
                <a:latin typeface="SimHei" pitchFamily="49" charset="-122"/>
                <a:ea typeface="SimHei" pitchFamily="49" charset="-122"/>
              </a:rPr>
              <a:t>眼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CC0000"/>
                </a:solidFill>
                <a:latin typeface="SimHei" pitchFamily="49" charset="-122"/>
                <a:ea typeface="SimHei" pitchFamily="49" charset="-122"/>
              </a:rPr>
              <a:t>者</a:t>
            </a:r>
            <a:endParaRPr kumimoji="1" lang="zh-TW" altLang="en-US" sz="1600">
              <a:solidFill>
                <a:srgbClr val="CC000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6848475" y="3621088"/>
            <a:ext cx="3873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600">
                <a:solidFill>
                  <a:srgbClr val="CC0000"/>
                </a:solidFill>
                <a:latin typeface="SimHei" pitchFamily="49" charset="-122"/>
                <a:ea typeface="SimHei" pitchFamily="49" charset="-122"/>
              </a:rPr>
              <a:t>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600">
                <a:solidFill>
                  <a:srgbClr val="CC0000"/>
                </a:solidFill>
                <a:latin typeface="SimHei" pitchFamily="49" charset="-122"/>
                <a:ea typeface="SimHei" pitchFamily="49" charset="-122"/>
              </a:rPr>
              <a:t>好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600">
                <a:solidFill>
                  <a:srgbClr val="CC0000"/>
                </a:solidFill>
                <a:latin typeface="SimHei" pitchFamily="49" charset="-122"/>
                <a:ea typeface="SimHei" pitchFamily="49" charset="-122"/>
              </a:rPr>
              <a:t>牧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1600">
                <a:solidFill>
                  <a:srgbClr val="CC0000"/>
                </a:solidFill>
                <a:latin typeface="SimHei" pitchFamily="49" charset="-122"/>
                <a:ea typeface="SimHei" pitchFamily="49" charset="-122"/>
              </a:rPr>
              <a:t>人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5773738" y="3621088"/>
            <a:ext cx="38735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癫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痫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的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孩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子</a:t>
            </a:r>
            <a:endParaRPr kumimoji="1" lang="zh-TW" altLang="en-US" sz="1600">
              <a:solidFill>
                <a:srgbClr val="00000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4111625" y="5708650"/>
            <a:ext cx="814388" cy="2095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TW" altLang="en-US" sz="700" dirty="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腓尼基、低加波利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2757488" y="3625850"/>
            <a:ext cx="38735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使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五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饱</a:t>
            </a:r>
            <a:endParaRPr kumimoji="1" lang="zh-TW" altLang="en-US" sz="1600">
              <a:solidFill>
                <a:srgbClr val="00000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013075" y="3625850"/>
            <a:ext cx="3873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TW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TW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在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TW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海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TW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面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TW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上</a:t>
            </a:r>
          </a:p>
        </p:txBody>
      </p:sp>
      <p:grpSp>
        <p:nvGrpSpPr>
          <p:cNvPr id="17425" name="Group 17"/>
          <p:cNvGrpSpPr>
            <a:grpSpLocks/>
          </p:cNvGrpSpPr>
          <p:nvPr/>
        </p:nvGrpSpPr>
        <p:grpSpPr bwMode="auto">
          <a:xfrm>
            <a:off x="1490663" y="3038475"/>
            <a:ext cx="6203950" cy="588963"/>
            <a:chOff x="939" y="1914"/>
            <a:chExt cx="3908" cy="371"/>
          </a:xfrm>
        </p:grpSpPr>
        <p:pic>
          <p:nvPicPr>
            <p:cNvPr id="10354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" y="2073"/>
              <a:ext cx="39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5" name="Freeform 19"/>
            <p:cNvSpPr>
              <a:spLocks/>
            </p:cNvSpPr>
            <p:nvPr/>
          </p:nvSpPr>
          <p:spPr bwMode="auto">
            <a:xfrm>
              <a:off x="987" y="1914"/>
              <a:ext cx="3809" cy="209"/>
            </a:xfrm>
            <a:custGeom>
              <a:avLst/>
              <a:gdLst>
                <a:gd name="T0" fmla="*/ 0 w 3811"/>
                <a:gd name="T1" fmla="*/ 212 h 208"/>
                <a:gd name="T2" fmla="*/ 2524 w 3811"/>
                <a:gd name="T3" fmla="*/ 0 h 208"/>
                <a:gd name="T4" fmla="*/ 3796 w 3811"/>
                <a:gd name="T5" fmla="*/ 0 h 208"/>
                <a:gd name="T6" fmla="*/ 3803 w 3811"/>
                <a:gd name="T7" fmla="*/ 212 h 208"/>
                <a:gd name="T8" fmla="*/ 0 w 3811"/>
                <a:gd name="T9" fmla="*/ 212 h 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11" h="208">
                  <a:moveTo>
                    <a:pt x="0" y="208"/>
                  </a:moveTo>
                  <a:lnTo>
                    <a:pt x="2528" y="0"/>
                  </a:lnTo>
                  <a:lnTo>
                    <a:pt x="3804" y="0"/>
                  </a:lnTo>
                  <a:lnTo>
                    <a:pt x="3811" y="208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FFCCCC"/>
            </a:solidFill>
            <a:ln w="63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4567238" y="3625850"/>
            <a:ext cx="38735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使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四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吃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饱</a:t>
            </a:r>
            <a:endParaRPr kumimoji="1" lang="zh-TW" altLang="en-US" sz="1600">
              <a:solidFill>
                <a:srgbClr val="00000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6111875" y="5708650"/>
            <a:ext cx="1514475" cy="209550"/>
          </a:xfrm>
          <a:prstGeom prst="rect">
            <a:avLst/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TW" altLang="en-US" sz="10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耶 路 撒 冷</a:t>
            </a: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5033963" y="5708650"/>
            <a:ext cx="1077912" cy="2095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CN" altLang="en-US" sz="700" dirty="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该撒利亚腓立比、黑门山</a:t>
            </a:r>
            <a:endParaRPr kumimoji="1" lang="zh-TW" altLang="en-US" sz="700" dirty="0">
              <a:solidFill>
                <a:srgbClr val="00000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4926013" y="5708650"/>
            <a:ext cx="107950" cy="2095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TW" altLang="en-US" sz="7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加</a:t>
            </a:r>
          </a:p>
        </p:txBody>
      </p:sp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1189038" y="5980113"/>
            <a:ext cx="6237287" cy="765175"/>
            <a:chOff x="749" y="3767"/>
            <a:chExt cx="3929" cy="482"/>
          </a:xfrm>
        </p:grpSpPr>
        <p:sp>
          <p:nvSpPr>
            <p:cNvPr id="10324" name="Rectangle 25"/>
            <p:cNvSpPr>
              <a:spLocks noChangeArrowheads="1"/>
            </p:cNvSpPr>
            <p:nvPr/>
          </p:nvSpPr>
          <p:spPr bwMode="auto">
            <a:xfrm>
              <a:off x="1809" y="3806"/>
              <a:ext cx="128" cy="10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25" name="Rectangle 26"/>
            <p:cNvSpPr>
              <a:spLocks noChangeArrowheads="1"/>
            </p:cNvSpPr>
            <p:nvPr/>
          </p:nvSpPr>
          <p:spPr bwMode="auto">
            <a:xfrm>
              <a:off x="1961" y="3806"/>
              <a:ext cx="128" cy="10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26" name="Rectangle 27"/>
            <p:cNvSpPr>
              <a:spLocks noChangeArrowheads="1"/>
            </p:cNvSpPr>
            <p:nvPr/>
          </p:nvSpPr>
          <p:spPr bwMode="auto">
            <a:xfrm>
              <a:off x="2116" y="3806"/>
              <a:ext cx="128" cy="10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27" name="Rectangle 28"/>
            <p:cNvSpPr>
              <a:spLocks noChangeArrowheads="1"/>
            </p:cNvSpPr>
            <p:nvPr/>
          </p:nvSpPr>
          <p:spPr bwMode="auto">
            <a:xfrm>
              <a:off x="2699" y="3806"/>
              <a:ext cx="128" cy="10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28" name="Rectangle 29"/>
            <p:cNvSpPr>
              <a:spLocks noChangeArrowheads="1"/>
            </p:cNvSpPr>
            <p:nvPr/>
          </p:nvSpPr>
          <p:spPr bwMode="auto">
            <a:xfrm>
              <a:off x="2924" y="3806"/>
              <a:ext cx="128" cy="10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29" name="Rectangle 30"/>
            <p:cNvSpPr>
              <a:spLocks noChangeArrowheads="1"/>
            </p:cNvSpPr>
            <p:nvPr/>
          </p:nvSpPr>
          <p:spPr bwMode="auto">
            <a:xfrm>
              <a:off x="3152" y="3806"/>
              <a:ext cx="128" cy="10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30" name="Rectangle 31"/>
            <p:cNvSpPr>
              <a:spLocks noChangeArrowheads="1"/>
            </p:cNvSpPr>
            <p:nvPr/>
          </p:nvSpPr>
          <p:spPr bwMode="auto">
            <a:xfrm>
              <a:off x="3345" y="3806"/>
              <a:ext cx="128" cy="10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31" name="Rectangle 32"/>
            <p:cNvSpPr>
              <a:spLocks noChangeArrowheads="1"/>
            </p:cNvSpPr>
            <p:nvPr/>
          </p:nvSpPr>
          <p:spPr bwMode="auto">
            <a:xfrm>
              <a:off x="3525" y="3806"/>
              <a:ext cx="128" cy="10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32" name="Rectangle 33"/>
            <p:cNvSpPr>
              <a:spLocks noChangeArrowheads="1"/>
            </p:cNvSpPr>
            <p:nvPr/>
          </p:nvSpPr>
          <p:spPr bwMode="auto">
            <a:xfrm>
              <a:off x="3707" y="3806"/>
              <a:ext cx="128" cy="102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33" name="Rectangle 34"/>
            <p:cNvSpPr>
              <a:spLocks noChangeArrowheads="1"/>
            </p:cNvSpPr>
            <p:nvPr/>
          </p:nvSpPr>
          <p:spPr bwMode="auto">
            <a:xfrm>
              <a:off x="1809" y="3908"/>
              <a:ext cx="128" cy="102"/>
            </a:xfrm>
            <a:prstGeom prst="rect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34" name="Rectangle 35"/>
            <p:cNvSpPr>
              <a:spLocks noChangeArrowheads="1"/>
            </p:cNvSpPr>
            <p:nvPr/>
          </p:nvSpPr>
          <p:spPr bwMode="auto">
            <a:xfrm>
              <a:off x="1961" y="3908"/>
              <a:ext cx="128" cy="102"/>
            </a:xfrm>
            <a:prstGeom prst="rect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35" name="Rectangle 36"/>
            <p:cNvSpPr>
              <a:spLocks noChangeArrowheads="1"/>
            </p:cNvSpPr>
            <p:nvPr/>
          </p:nvSpPr>
          <p:spPr bwMode="auto">
            <a:xfrm>
              <a:off x="2116" y="3908"/>
              <a:ext cx="128" cy="102"/>
            </a:xfrm>
            <a:prstGeom prst="rect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36" name="Rectangle 37"/>
            <p:cNvSpPr>
              <a:spLocks noChangeArrowheads="1"/>
            </p:cNvSpPr>
            <p:nvPr/>
          </p:nvSpPr>
          <p:spPr bwMode="auto">
            <a:xfrm>
              <a:off x="2699" y="3908"/>
              <a:ext cx="128" cy="102"/>
            </a:xfrm>
            <a:prstGeom prst="rect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37" name="Rectangle 38"/>
            <p:cNvSpPr>
              <a:spLocks noChangeArrowheads="1"/>
            </p:cNvSpPr>
            <p:nvPr/>
          </p:nvSpPr>
          <p:spPr bwMode="auto">
            <a:xfrm>
              <a:off x="2924" y="3908"/>
              <a:ext cx="128" cy="102"/>
            </a:xfrm>
            <a:prstGeom prst="rect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38" name="Rectangle 39"/>
            <p:cNvSpPr>
              <a:spLocks noChangeArrowheads="1"/>
            </p:cNvSpPr>
            <p:nvPr/>
          </p:nvSpPr>
          <p:spPr bwMode="auto">
            <a:xfrm>
              <a:off x="3152" y="3908"/>
              <a:ext cx="128" cy="102"/>
            </a:xfrm>
            <a:prstGeom prst="rect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39" name="Rectangle 40"/>
            <p:cNvSpPr>
              <a:spLocks noChangeArrowheads="1"/>
            </p:cNvSpPr>
            <p:nvPr/>
          </p:nvSpPr>
          <p:spPr bwMode="auto">
            <a:xfrm>
              <a:off x="3345" y="3908"/>
              <a:ext cx="128" cy="102"/>
            </a:xfrm>
            <a:prstGeom prst="rect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40" name="Rectangle 41"/>
            <p:cNvSpPr>
              <a:spLocks noChangeArrowheads="1"/>
            </p:cNvSpPr>
            <p:nvPr/>
          </p:nvSpPr>
          <p:spPr bwMode="auto">
            <a:xfrm>
              <a:off x="3525" y="3908"/>
              <a:ext cx="128" cy="102"/>
            </a:xfrm>
            <a:prstGeom prst="rect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41" name="Rectangle 42"/>
            <p:cNvSpPr>
              <a:spLocks noChangeArrowheads="1"/>
            </p:cNvSpPr>
            <p:nvPr/>
          </p:nvSpPr>
          <p:spPr bwMode="auto">
            <a:xfrm>
              <a:off x="3707" y="3908"/>
              <a:ext cx="128" cy="102"/>
            </a:xfrm>
            <a:prstGeom prst="rect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42" name="Rectangle 43"/>
            <p:cNvSpPr>
              <a:spLocks noChangeArrowheads="1"/>
            </p:cNvSpPr>
            <p:nvPr/>
          </p:nvSpPr>
          <p:spPr bwMode="auto">
            <a:xfrm>
              <a:off x="1809" y="4011"/>
              <a:ext cx="128" cy="10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43" name="Rectangle 44"/>
            <p:cNvSpPr>
              <a:spLocks noChangeArrowheads="1"/>
            </p:cNvSpPr>
            <p:nvPr/>
          </p:nvSpPr>
          <p:spPr bwMode="auto">
            <a:xfrm>
              <a:off x="3152" y="4010"/>
              <a:ext cx="128" cy="10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44" name="Rectangle 45"/>
            <p:cNvSpPr>
              <a:spLocks noChangeArrowheads="1"/>
            </p:cNvSpPr>
            <p:nvPr/>
          </p:nvSpPr>
          <p:spPr bwMode="auto">
            <a:xfrm>
              <a:off x="3345" y="4010"/>
              <a:ext cx="128" cy="10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45" name="Rectangle 46"/>
            <p:cNvSpPr>
              <a:spLocks noChangeArrowheads="1"/>
            </p:cNvSpPr>
            <p:nvPr/>
          </p:nvSpPr>
          <p:spPr bwMode="auto">
            <a:xfrm>
              <a:off x="3525" y="4011"/>
              <a:ext cx="128" cy="10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46" name="Rectangle 47"/>
            <p:cNvSpPr>
              <a:spLocks noChangeArrowheads="1"/>
            </p:cNvSpPr>
            <p:nvPr/>
          </p:nvSpPr>
          <p:spPr bwMode="auto">
            <a:xfrm>
              <a:off x="3707" y="4010"/>
              <a:ext cx="128" cy="10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47" name="Rectangle 48"/>
            <p:cNvSpPr>
              <a:spLocks noChangeArrowheads="1"/>
            </p:cNvSpPr>
            <p:nvPr/>
          </p:nvSpPr>
          <p:spPr bwMode="auto">
            <a:xfrm>
              <a:off x="1809" y="4112"/>
              <a:ext cx="128" cy="102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48" name="Rectangle 49"/>
            <p:cNvSpPr>
              <a:spLocks noChangeArrowheads="1"/>
            </p:cNvSpPr>
            <p:nvPr/>
          </p:nvSpPr>
          <p:spPr bwMode="auto">
            <a:xfrm>
              <a:off x="3902" y="4113"/>
              <a:ext cx="128" cy="102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49" name="Rectangle 50"/>
            <p:cNvSpPr>
              <a:spLocks noChangeArrowheads="1"/>
            </p:cNvSpPr>
            <p:nvPr/>
          </p:nvSpPr>
          <p:spPr bwMode="auto">
            <a:xfrm>
              <a:off x="4059" y="4113"/>
              <a:ext cx="128" cy="102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50" name="Rectangle 51"/>
            <p:cNvSpPr>
              <a:spLocks noChangeArrowheads="1"/>
            </p:cNvSpPr>
            <p:nvPr/>
          </p:nvSpPr>
          <p:spPr bwMode="auto">
            <a:xfrm>
              <a:off x="4228" y="4113"/>
              <a:ext cx="128" cy="102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51" name="Rectangle 52"/>
            <p:cNvSpPr>
              <a:spLocks noChangeArrowheads="1"/>
            </p:cNvSpPr>
            <p:nvPr/>
          </p:nvSpPr>
          <p:spPr bwMode="auto">
            <a:xfrm>
              <a:off x="4389" y="4113"/>
              <a:ext cx="128" cy="102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52" name="Rectangle 53"/>
            <p:cNvSpPr>
              <a:spLocks noChangeArrowheads="1"/>
            </p:cNvSpPr>
            <p:nvPr/>
          </p:nvSpPr>
          <p:spPr bwMode="auto">
            <a:xfrm>
              <a:off x="4550" y="4112"/>
              <a:ext cx="128" cy="102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53" name="Text Box 54"/>
            <p:cNvSpPr txBox="1">
              <a:spLocks noChangeArrowheads="1"/>
            </p:cNvSpPr>
            <p:nvPr/>
          </p:nvSpPr>
          <p:spPr bwMode="auto">
            <a:xfrm>
              <a:off x="749" y="3767"/>
              <a:ext cx="276" cy="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kumimoji="1" lang="zh-TW" altLang="en-US" sz="10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馬太</a:t>
              </a:r>
            </a:p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kumimoji="1" lang="zh-TW" altLang="en-US" sz="10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馬可</a:t>
              </a:r>
            </a:p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kumimoji="1" lang="zh-TW" altLang="en-US" sz="10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路加</a:t>
              </a:r>
            </a:p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kumimoji="1" lang="zh-TW" altLang="en-US" sz="10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約翰</a:t>
              </a:r>
            </a:p>
          </p:txBody>
        </p:sp>
      </p:grpSp>
      <p:sp>
        <p:nvSpPr>
          <p:cNvPr id="17469" name="Text Box 61"/>
          <p:cNvSpPr txBox="1">
            <a:spLocks noChangeArrowheads="1"/>
          </p:cNvSpPr>
          <p:nvPr/>
        </p:nvSpPr>
        <p:spPr bwMode="auto">
          <a:xfrm>
            <a:off x="700088" y="3503613"/>
            <a:ext cx="447675" cy="10160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TW" altLang="en-US" sz="20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第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TW" altLang="en-US" sz="20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三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TW" altLang="en-US" sz="20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年</a:t>
            </a:r>
          </a:p>
        </p:txBody>
      </p:sp>
      <p:grpSp>
        <p:nvGrpSpPr>
          <p:cNvPr id="10264" name="Group 116"/>
          <p:cNvGrpSpPr>
            <a:grpSpLocks/>
          </p:cNvGrpSpPr>
          <p:nvPr/>
        </p:nvGrpSpPr>
        <p:grpSpPr bwMode="auto">
          <a:xfrm>
            <a:off x="447675" y="203200"/>
            <a:ext cx="8250238" cy="2841625"/>
            <a:chOff x="282" y="128"/>
            <a:chExt cx="5197" cy="1790"/>
          </a:xfrm>
        </p:grpSpPr>
        <p:sp>
          <p:nvSpPr>
            <p:cNvPr id="10271" name="Rectangle 117"/>
            <p:cNvSpPr>
              <a:spLocks noChangeArrowheads="1"/>
            </p:cNvSpPr>
            <p:nvPr/>
          </p:nvSpPr>
          <p:spPr bwMode="auto">
            <a:xfrm>
              <a:off x="4783" y="128"/>
              <a:ext cx="365" cy="165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272" name="Rectangle 118"/>
            <p:cNvSpPr>
              <a:spLocks noChangeArrowheads="1"/>
            </p:cNvSpPr>
            <p:nvPr/>
          </p:nvSpPr>
          <p:spPr bwMode="auto">
            <a:xfrm>
              <a:off x="2245" y="128"/>
              <a:ext cx="1274" cy="165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273" name="Rectangle 119"/>
            <p:cNvSpPr>
              <a:spLocks noChangeArrowheads="1"/>
            </p:cNvSpPr>
            <p:nvPr/>
          </p:nvSpPr>
          <p:spPr bwMode="auto">
            <a:xfrm>
              <a:off x="3510" y="128"/>
              <a:ext cx="1274" cy="1653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274" name="Rectangle 120"/>
            <p:cNvSpPr>
              <a:spLocks noChangeArrowheads="1"/>
            </p:cNvSpPr>
            <p:nvPr/>
          </p:nvSpPr>
          <p:spPr bwMode="auto">
            <a:xfrm>
              <a:off x="971" y="128"/>
              <a:ext cx="1274" cy="1652"/>
            </a:xfrm>
            <a:prstGeom prst="rect">
              <a:avLst/>
            </a:prstGeom>
            <a:solidFill>
              <a:srgbClr val="CC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pic>
          <p:nvPicPr>
            <p:cNvPr id="10275" name="Picture 1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" y="554"/>
              <a:ext cx="519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76" name="AutoShape 122"/>
            <p:cNvSpPr>
              <a:spLocks noChangeArrowheads="1"/>
            </p:cNvSpPr>
            <p:nvPr/>
          </p:nvSpPr>
          <p:spPr bwMode="auto">
            <a:xfrm>
              <a:off x="1280" y="472"/>
              <a:ext cx="115" cy="122"/>
            </a:xfrm>
            <a:prstGeom prst="star8">
              <a:avLst>
                <a:gd name="adj" fmla="val 382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277" name="AutoShape 123"/>
            <p:cNvSpPr>
              <a:spLocks noChangeArrowheads="1"/>
            </p:cNvSpPr>
            <p:nvPr/>
          </p:nvSpPr>
          <p:spPr bwMode="auto">
            <a:xfrm>
              <a:off x="5069" y="472"/>
              <a:ext cx="115" cy="122"/>
            </a:xfrm>
            <a:prstGeom prst="star8">
              <a:avLst>
                <a:gd name="adj" fmla="val 382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278" name="Text Box 124"/>
            <p:cNvSpPr txBox="1">
              <a:spLocks noChangeArrowheads="1"/>
            </p:cNvSpPr>
            <p:nvPr/>
          </p:nvSpPr>
          <p:spPr bwMode="auto">
            <a:xfrm>
              <a:off x="935" y="768"/>
              <a:ext cx="24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受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浸</a:t>
              </a:r>
            </a:p>
          </p:txBody>
        </p:sp>
        <p:sp>
          <p:nvSpPr>
            <p:cNvPr id="10279" name="Text Box 125"/>
            <p:cNvSpPr txBox="1">
              <a:spLocks noChangeArrowheads="1"/>
            </p:cNvSpPr>
            <p:nvPr/>
          </p:nvSpPr>
          <p:spPr bwMode="auto">
            <a:xfrm>
              <a:off x="1217" y="772"/>
              <a:ext cx="244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CC0000"/>
                  </a:solidFill>
                  <a:latin typeface="SimHei" pitchFamily="49" charset="-122"/>
                  <a:ea typeface="SimHei" pitchFamily="49" charset="-122"/>
                </a:rPr>
                <a:t>尼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CC0000"/>
                  </a:solidFill>
                  <a:latin typeface="SimHei" pitchFamily="49" charset="-122"/>
                  <a:ea typeface="SimHei" pitchFamily="49" charset="-122"/>
                </a:rPr>
                <a:t>哥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CC0000"/>
                  </a:solidFill>
                  <a:latin typeface="SimHei" pitchFamily="49" charset="-122"/>
                  <a:ea typeface="SimHei" pitchFamily="49" charset="-122"/>
                </a:rPr>
                <a:t>底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CC0000"/>
                  </a:solidFill>
                  <a:latin typeface="SimHei" pitchFamily="49" charset="-122"/>
                  <a:ea typeface="SimHei" pitchFamily="49" charset="-122"/>
                </a:rPr>
                <a:t>母</a:t>
              </a:r>
            </a:p>
          </p:txBody>
        </p:sp>
        <p:sp>
          <p:nvSpPr>
            <p:cNvPr id="10280" name="AutoShape 126"/>
            <p:cNvSpPr>
              <a:spLocks noChangeArrowheads="1"/>
            </p:cNvSpPr>
            <p:nvPr/>
          </p:nvSpPr>
          <p:spPr bwMode="auto">
            <a:xfrm>
              <a:off x="4633" y="473"/>
              <a:ext cx="115" cy="122"/>
            </a:xfrm>
            <a:prstGeom prst="star8">
              <a:avLst>
                <a:gd name="adj" fmla="val 3825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281" name="Text Box 127"/>
            <p:cNvSpPr txBox="1">
              <a:spLocks noChangeArrowheads="1"/>
            </p:cNvSpPr>
            <p:nvPr/>
          </p:nvSpPr>
          <p:spPr bwMode="auto">
            <a:xfrm>
              <a:off x="5014" y="768"/>
              <a:ext cx="244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CC0000"/>
                  </a:solidFill>
                  <a:latin typeface="SimHei" pitchFamily="49" charset="-122"/>
                  <a:ea typeface="SimHei" pitchFamily="49" charset="-122"/>
                </a:rPr>
                <a:t>受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CC0000"/>
                  </a:solidFill>
                  <a:latin typeface="SimHei" pitchFamily="49" charset="-122"/>
                  <a:ea typeface="SimHei" pitchFamily="49" charset="-122"/>
                </a:rPr>
                <a:t>難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CC0000"/>
                  </a:solidFill>
                  <a:latin typeface="SimHei" pitchFamily="49" charset="-122"/>
                  <a:ea typeface="SimHei" pitchFamily="49" charset="-122"/>
                </a:rPr>
                <a:t>復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CC0000"/>
                  </a:solidFill>
                  <a:latin typeface="SimHei" pitchFamily="49" charset="-122"/>
                  <a:ea typeface="SimHei" pitchFamily="49" charset="-122"/>
                </a:rPr>
                <a:t>活</a:t>
              </a:r>
            </a:p>
          </p:txBody>
        </p:sp>
        <p:sp>
          <p:nvSpPr>
            <p:cNvPr id="10282" name="Text Box 128"/>
            <p:cNvSpPr txBox="1">
              <a:spLocks noChangeArrowheads="1"/>
            </p:cNvSpPr>
            <p:nvPr/>
          </p:nvSpPr>
          <p:spPr bwMode="auto">
            <a:xfrm>
              <a:off x="5163" y="768"/>
              <a:ext cx="24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升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天</a:t>
              </a:r>
            </a:p>
          </p:txBody>
        </p:sp>
        <p:sp>
          <p:nvSpPr>
            <p:cNvPr id="10283" name="AutoShape 129"/>
            <p:cNvSpPr>
              <a:spLocks noChangeArrowheads="1"/>
            </p:cNvSpPr>
            <p:nvPr/>
          </p:nvSpPr>
          <p:spPr bwMode="auto">
            <a:xfrm>
              <a:off x="4782" y="1465"/>
              <a:ext cx="267" cy="103"/>
            </a:xfrm>
            <a:prstGeom prst="rightArrow">
              <a:avLst>
                <a:gd name="adj1" fmla="val 50000"/>
                <a:gd name="adj2" fmla="val 64806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284" name="Text Box 130"/>
            <p:cNvSpPr txBox="1">
              <a:spLocks noChangeArrowheads="1"/>
            </p:cNvSpPr>
            <p:nvPr/>
          </p:nvSpPr>
          <p:spPr bwMode="auto">
            <a:xfrm>
              <a:off x="4722" y="1518"/>
              <a:ext cx="676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kumimoji="1" lang="zh-TW" altLang="en-US" sz="14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向耶路撒冷</a:t>
              </a:r>
            </a:p>
          </p:txBody>
        </p:sp>
        <p:sp>
          <p:nvSpPr>
            <p:cNvPr id="10285" name="Text Box 131"/>
            <p:cNvSpPr txBox="1">
              <a:spLocks noChangeArrowheads="1"/>
            </p:cNvSpPr>
            <p:nvPr/>
          </p:nvSpPr>
          <p:spPr bwMode="auto">
            <a:xfrm>
              <a:off x="2064" y="768"/>
              <a:ext cx="244" cy="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撒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瑪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利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亞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婦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人</a:t>
              </a:r>
            </a:p>
          </p:txBody>
        </p:sp>
        <p:sp>
          <p:nvSpPr>
            <p:cNvPr id="10286" name="Text Box 132"/>
            <p:cNvSpPr txBox="1">
              <a:spLocks noChangeArrowheads="1"/>
            </p:cNvSpPr>
            <p:nvPr/>
          </p:nvSpPr>
          <p:spPr bwMode="auto">
            <a:xfrm>
              <a:off x="1076" y="163"/>
              <a:ext cx="11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8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第一年</a:t>
              </a:r>
              <a:r>
                <a:rPr kumimoji="1" lang="en-US" altLang="zh-TW" sz="1800">
                  <a:solidFill>
                    <a:srgbClr val="808080"/>
                  </a:solidFill>
                  <a:latin typeface="SimHei" pitchFamily="49" charset="-122"/>
                  <a:ea typeface="SimHei" pitchFamily="49" charset="-122"/>
                </a:rPr>
                <a:t>(</a:t>
              </a:r>
              <a:r>
                <a:rPr kumimoji="1" lang="zh-TW" altLang="en-US" sz="1800">
                  <a:solidFill>
                    <a:srgbClr val="808080"/>
                  </a:solidFill>
                  <a:latin typeface="SimHei" pitchFamily="49" charset="-122"/>
                  <a:ea typeface="SimHei" pitchFamily="49" charset="-122"/>
                </a:rPr>
                <a:t>未出名</a:t>
              </a:r>
              <a:r>
                <a:rPr kumimoji="1" lang="en-US" altLang="zh-TW" sz="1800">
                  <a:solidFill>
                    <a:srgbClr val="808080"/>
                  </a:solidFill>
                  <a:latin typeface="SimHei" pitchFamily="49" charset="-122"/>
                  <a:ea typeface="SimHei" pitchFamily="49" charset="-122"/>
                </a:rPr>
                <a:t>)</a:t>
              </a:r>
            </a:p>
          </p:txBody>
        </p:sp>
        <p:sp>
          <p:nvSpPr>
            <p:cNvPr id="10287" name="Text Box 133"/>
            <p:cNvSpPr txBox="1">
              <a:spLocks noChangeArrowheads="1"/>
            </p:cNvSpPr>
            <p:nvPr/>
          </p:nvSpPr>
          <p:spPr bwMode="auto">
            <a:xfrm>
              <a:off x="2415" y="163"/>
              <a:ext cx="9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8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第二年</a:t>
              </a:r>
              <a:r>
                <a:rPr kumimoji="1" lang="en-US" altLang="zh-TW" sz="1800">
                  <a:solidFill>
                    <a:srgbClr val="808080"/>
                  </a:solidFill>
                  <a:latin typeface="SimHei" pitchFamily="49" charset="-122"/>
                  <a:ea typeface="SimHei" pitchFamily="49" charset="-122"/>
                </a:rPr>
                <a:t>(</a:t>
              </a:r>
              <a:r>
                <a:rPr kumimoji="1" lang="zh-TW" altLang="en-US" sz="1800">
                  <a:solidFill>
                    <a:srgbClr val="808080"/>
                  </a:solidFill>
                  <a:latin typeface="SimHei" pitchFamily="49" charset="-122"/>
                  <a:ea typeface="SimHei" pitchFamily="49" charset="-122"/>
                </a:rPr>
                <a:t>出名</a:t>
              </a:r>
              <a:r>
                <a:rPr kumimoji="1" lang="en-US" altLang="zh-TW" sz="1800">
                  <a:solidFill>
                    <a:srgbClr val="808080"/>
                  </a:solidFill>
                  <a:latin typeface="SimHei" pitchFamily="49" charset="-122"/>
                  <a:ea typeface="SimHei" pitchFamily="49" charset="-122"/>
                </a:rPr>
                <a:t>)</a:t>
              </a:r>
            </a:p>
          </p:txBody>
        </p:sp>
        <p:sp>
          <p:nvSpPr>
            <p:cNvPr id="10288" name="Text Box 134"/>
            <p:cNvSpPr txBox="1">
              <a:spLocks noChangeArrowheads="1"/>
            </p:cNvSpPr>
            <p:nvPr/>
          </p:nvSpPr>
          <p:spPr bwMode="auto">
            <a:xfrm>
              <a:off x="3603" y="163"/>
              <a:ext cx="11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8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第三年</a:t>
              </a:r>
              <a:r>
                <a:rPr kumimoji="1" lang="en-US" altLang="zh-TW" sz="1800">
                  <a:solidFill>
                    <a:srgbClr val="808080"/>
                  </a:solidFill>
                  <a:latin typeface="SimHei" pitchFamily="49" charset="-122"/>
                  <a:ea typeface="SimHei" pitchFamily="49" charset="-122"/>
                </a:rPr>
                <a:t>(</a:t>
              </a:r>
              <a:r>
                <a:rPr kumimoji="1" lang="zh-TW" altLang="en-US" sz="1800">
                  <a:solidFill>
                    <a:srgbClr val="808080"/>
                  </a:solidFill>
                  <a:latin typeface="SimHei" pitchFamily="49" charset="-122"/>
                  <a:ea typeface="SimHei" pitchFamily="49" charset="-122"/>
                </a:rPr>
                <a:t>遭反對</a:t>
              </a:r>
              <a:r>
                <a:rPr kumimoji="1" lang="en-US" altLang="zh-TW" sz="1800">
                  <a:solidFill>
                    <a:srgbClr val="808080"/>
                  </a:solidFill>
                  <a:latin typeface="SimHei" pitchFamily="49" charset="-122"/>
                  <a:ea typeface="SimHei" pitchFamily="49" charset="-122"/>
                </a:rPr>
                <a:t>)</a:t>
              </a:r>
            </a:p>
          </p:txBody>
        </p:sp>
        <p:sp>
          <p:nvSpPr>
            <p:cNvPr id="10289" name="Text Box 135"/>
            <p:cNvSpPr txBox="1">
              <a:spLocks noChangeArrowheads="1"/>
            </p:cNvSpPr>
            <p:nvPr/>
          </p:nvSpPr>
          <p:spPr bwMode="auto">
            <a:xfrm>
              <a:off x="4787" y="163"/>
              <a:ext cx="6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8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最後半年</a:t>
              </a:r>
            </a:p>
          </p:txBody>
        </p:sp>
        <p:sp>
          <p:nvSpPr>
            <p:cNvPr id="10290" name="Rectangle 136"/>
            <p:cNvSpPr>
              <a:spLocks noChangeArrowheads="1"/>
            </p:cNvSpPr>
            <p:nvPr/>
          </p:nvSpPr>
          <p:spPr bwMode="auto">
            <a:xfrm>
              <a:off x="2629" y="1781"/>
              <a:ext cx="1435" cy="13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400">
                <a:solidFill>
                  <a:srgbClr val="000000"/>
                </a:solidFill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10291" name="Rectangle 137"/>
            <p:cNvSpPr>
              <a:spLocks noChangeArrowheads="1"/>
            </p:cNvSpPr>
            <p:nvPr/>
          </p:nvSpPr>
          <p:spPr bwMode="auto">
            <a:xfrm>
              <a:off x="4059" y="1781"/>
              <a:ext cx="152" cy="1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400">
                <a:solidFill>
                  <a:srgbClr val="000000"/>
                </a:solidFill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10292" name="Rectangle 138"/>
            <p:cNvSpPr>
              <a:spLocks noChangeArrowheads="1"/>
            </p:cNvSpPr>
            <p:nvPr/>
          </p:nvSpPr>
          <p:spPr bwMode="auto">
            <a:xfrm>
              <a:off x="4786" y="1781"/>
              <a:ext cx="289" cy="132"/>
            </a:xfrm>
            <a:prstGeom prst="rect">
              <a:avLst/>
            </a:prstGeom>
            <a:solidFill>
              <a:srgbClr val="FF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0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比利亞</a:t>
              </a:r>
            </a:p>
          </p:txBody>
        </p:sp>
        <p:sp>
          <p:nvSpPr>
            <p:cNvPr id="10293" name="Rectangle 139"/>
            <p:cNvSpPr>
              <a:spLocks noChangeArrowheads="1"/>
            </p:cNvSpPr>
            <p:nvPr/>
          </p:nvSpPr>
          <p:spPr bwMode="auto">
            <a:xfrm>
              <a:off x="5074" y="1781"/>
              <a:ext cx="71" cy="132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400">
                <a:solidFill>
                  <a:srgbClr val="000000"/>
                </a:solidFill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10294" name="Text Box 140"/>
            <p:cNvSpPr txBox="1">
              <a:spLocks noChangeArrowheads="1"/>
            </p:cNvSpPr>
            <p:nvPr/>
          </p:nvSpPr>
          <p:spPr bwMode="auto">
            <a:xfrm>
              <a:off x="1091" y="772"/>
              <a:ext cx="244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迦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拿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婚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宴</a:t>
              </a:r>
            </a:p>
          </p:txBody>
        </p:sp>
        <p:sp>
          <p:nvSpPr>
            <p:cNvPr id="10295" name="Rectangle 141"/>
            <p:cNvSpPr>
              <a:spLocks noChangeArrowheads="1"/>
            </p:cNvSpPr>
            <p:nvPr/>
          </p:nvSpPr>
          <p:spPr bwMode="auto">
            <a:xfrm>
              <a:off x="2558" y="1781"/>
              <a:ext cx="71" cy="132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400">
                <a:solidFill>
                  <a:srgbClr val="000000"/>
                </a:solidFill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10296" name="Rectangle 142"/>
            <p:cNvSpPr>
              <a:spLocks noChangeArrowheads="1"/>
            </p:cNvSpPr>
            <p:nvPr/>
          </p:nvSpPr>
          <p:spPr bwMode="auto">
            <a:xfrm>
              <a:off x="3046" y="1764"/>
              <a:ext cx="43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0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加 利 利</a:t>
              </a:r>
            </a:p>
          </p:txBody>
        </p:sp>
        <p:sp>
          <p:nvSpPr>
            <p:cNvPr id="10297" name="Text Box 143"/>
            <p:cNvSpPr txBox="1">
              <a:spLocks noChangeArrowheads="1"/>
            </p:cNvSpPr>
            <p:nvPr/>
          </p:nvSpPr>
          <p:spPr bwMode="auto">
            <a:xfrm>
              <a:off x="1643" y="768"/>
              <a:ext cx="244" cy="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門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徒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為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人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施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洗</a:t>
              </a:r>
            </a:p>
          </p:txBody>
        </p:sp>
        <p:sp>
          <p:nvSpPr>
            <p:cNvPr id="10298" name="Rectangle 144"/>
            <p:cNvSpPr>
              <a:spLocks noChangeArrowheads="1"/>
            </p:cNvSpPr>
            <p:nvPr/>
          </p:nvSpPr>
          <p:spPr bwMode="auto">
            <a:xfrm flipH="1">
              <a:off x="4448" y="1781"/>
              <a:ext cx="338" cy="132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0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耶路撒冷</a:t>
              </a:r>
            </a:p>
          </p:txBody>
        </p:sp>
        <p:sp>
          <p:nvSpPr>
            <p:cNvPr id="10299" name="AutoShape 145"/>
            <p:cNvSpPr>
              <a:spLocks noChangeArrowheads="1"/>
            </p:cNvSpPr>
            <p:nvPr/>
          </p:nvSpPr>
          <p:spPr bwMode="auto">
            <a:xfrm>
              <a:off x="2547" y="472"/>
              <a:ext cx="115" cy="122"/>
            </a:xfrm>
            <a:prstGeom prst="star8">
              <a:avLst>
                <a:gd name="adj" fmla="val 382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00" name="Text Box 146"/>
            <p:cNvSpPr txBox="1">
              <a:spLocks noChangeArrowheads="1"/>
            </p:cNvSpPr>
            <p:nvPr/>
          </p:nvSpPr>
          <p:spPr bwMode="auto">
            <a:xfrm>
              <a:off x="2475" y="768"/>
              <a:ext cx="244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CC0000"/>
                  </a:solidFill>
                  <a:latin typeface="SimHei" pitchFamily="49" charset="-122"/>
                  <a:ea typeface="SimHei" pitchFamily="49" charset="-122"/>
                </a:rPr>
                <a:t>畢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CC0000"/>
                  </a:solidFill>
                  <a:latin typeface="SimHei" pitchFamily="49" charset="-122"/>
                  <a:ea typeface="SimHei" pitchFamily="49" charset="-122"/>
                </a:rPr>
                <a:t>士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CC0000"/>
                  </a:solidFill>
                  <a:latin typeface="SimHei" pitchFamily="49" charset="-122"/>
                  <a:ea typeface="SimHei" pitchFamily="49" charset="-122"/>
                </a:rPr>
                <a:t>大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CC0000"/>
                  </a:solidFill>
                  <a:latin typeface="SimHei" pitchFamily="49" charset="-122"/>
                  <a:ea typeface="SimHei" pitchFamily="49" charset="-122"/>
                </a:rPr>
                <a:t>池</a:t>
              </a:r>
            </a:p>
          </p:txBody>
        </p:sp>
        <p:sp>
          <p:nvSpPr>
            <p:cNvPr id="10301" name="Text Box 147"/>
            <p:cNvSpPr txBox="1">
              <a:spLocks noChangeArrowheads="1"/>
            </p:cNvSpPr>
            <p:nvPr/>
          </p:nvSpPr>
          <p:spPr bwMode="auto">
            <a:xfrm>
              <a:off x="2690" y="772"/>
              <a:ext cx="244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立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十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二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使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徒</a:t>
              </a:r>
            </a:p>
          </p:txBody>
        </p:sp>
        <p:sp>
          <p:nvSpPr>
            <p:cNvPr id="10302" name="Text Box 148"/>
            <p:cNvSpPr txBox="1">
              <a:spLocks noChangeArrowheads="1"/>
            </p:cNvSpPr>
            <p:nvPr/>
          </p:nvSpPr>
          <p:spPr bwMode="auto">
            <a:xfrm>
              <a:off x="2839" y="772"/>
              <a:ext cx="244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山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上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寶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訓</a:t>
              </a:r>
            </a:p>
          </p:txBody>
        </p:sp>
        <p:sp>
          <p:nvSpPr>
            <p:cNvPr id="10303" name="Text Box 149"/>
            <p:cNvSpPr txBox="1">
              <a:spLocks noChangeArrowheads="1"/>
            </p:cNvSpPr>
            <p:nvPr/>
          </p:nvSpPr>
          <p:spPr bwMode="auto">
            <a:xfrm>
              <a:off x="2339" y="772"/>
              <a:ext cx="244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呼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召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四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門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徒</a:t>
              </a:r>
            </a:p>
          </p:txBody>
        </p:sp>
        <p:sp>
          <p:nvSpPr>
            <p:cNvPr id="10304" name="Text Box 150"/>
            <p:cNvSpPr txBox="1">
              <a:spLocks noChangeArrowheads="1"/>
            </p:cNvSpPr>
            <p:nvPr/>
          </p:nvSpPr>
          <p:spPr bwMode="auto">
            <a:xfrm>
              <a:off x="3285" y="772"/>
              <a:ext cx="244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差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十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二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使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徒</a:t>
              </a:r>
            </a:p>
          </p:txBody>
        </p:sp>
        <p:sp>
          <p:nvSpPr>
            <p:cNvPr id="10305" name="Text Box 151"/>
            <p:cNvSpPr txBox="1">
              <a:spLocks noChangeArrowheads="1"/>
            </p:cNvSpPr>
            <p:nvPr/>
          </p:nvSpPr>
          <p:spPr bwMode="auto">
            <a:xfrm>
              <a:off x="3128" y="772"/>
              <a:ext cx="244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天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國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的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比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喻</a:t>
              </a:r>
            </a:p>
          </p:txBody>
        </p:sp>
        <p:sp>
          <p:nvSpPr>
            <p:cNvPr id="10306" name="AutoShape 152"/>
            <p:cNvSpPr>
              <a:spLocks noChangeArrowheads="1"/>
            </p:cNvSpPr>
            <p:nvPr/>
          </p:nvSpPr>
          <p:spPr bwMode="auto">
            <a:xfrm>
              <a:off x="3808" y="478"/>
              <a:ext cx="115" cy="122"/>
            </a:xfrm>
            <a:prstGeom prst="star8">
              <a:avLst>
                <a:gd name="adj" fmla="val 382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07" name="Text Box 153"/>
            <p:cNvSpPr txBox="1">
              <a:spLocks noChangeArrowheads="1"/>
            </p:cNvSpPr>
            <p:nvPr/>
          </p:nvSpPr>
          <p:spPr bwMode="auto">
            <a:xfrm>
              <a:off x="3675" y="768"/>
              <a:ext cx="244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五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餅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二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魚</a:t>
              </a:r>
            </a:p>
          </p:txBody>
        </p:sp>
        <p:sp>
          <p:nvSpPr>
            <p:cNvPr id="10308" name="Text Box 154"/>
            <p:cNvSpPr txBox="1">
              <a:spLocks noChangeArrowheads="1"/>
            </p:cNvSpPr>
            <p:nvPr/>
          </p:nvSpPr>
          <p:spPr bwMode="auto">
            <a:xfrm>
              <a:off x="3989" y="768"/>
              <a:ext cx="244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推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羅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西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頓</a:t>
              </a:r>
            </a:p>
          </p:txBody>
        </p:sp>
        <p:sp>
          <p:nvSpPr>
            <p:cNvPr id="10309" name="Text Box 155"/>
            <p:cNvSpPr txBox="1">
              <a:spLocks noChangeArrowheads="1"/>
            </p:cNvSpPr>
            <p:nvPr/>
          </p:nvSpPr>
          <p:spPr bwMode="auto">
            <a:xfrm>
              <a:off x="4252" y="768"/>
              <a:ext cx="244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登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山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變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像</a:t>
              </a:r>
            </a:p>
          </p:txBody>
        </p:sp>
        <p:sp>
          <p:nvSpPr>
            <p:cNvPr id="10310" name="Text Box 156"/>
            <p:cNvSpPr txBox="1">
              <a:spLocks noChangeArrowheads="1"/>
            </p:cNvSpPr>
            <p:nvPr/>
          </p:nvSpPr>
          <p:spPr bwMode="auto">
            <a:xfrm>
              <a:off x="4375" y="768"/>
              <a:ext cx="244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CC0000"/>
                  </a:solidFill>
                  <a:latin typeface="SimHei" pitchFamily="49" charset="-122"/>
                  <a:ea typeface="SimHei" pitchFamily="49" charset="-122"/>
                </a:rPr>
                <a:t>活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CC0000"/>
                  </a:solidFill>
                  <a:latin typeface="SimHei" pitchFamily="49" charset="-122"/>
                  <a:ea typeface="SimHei" pitchFamily="49" charset="-122"/>
                </a:rPr>
                <a:t>水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CC0000"/>
                  </a:solidFill>
                  <a:latin typeface="SimHei" pitchFamily="49" charset="-122"/>
                  <a:ea typeface="SimHei" pitchFamily="49" charset="-122"/>
                </a:rPr>
                <a:t>江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CC0000"/>
                  </a:solidFill>
                  <a:latin typeface="SimHei" pitchFamily="49" charset="-122"/>
                  <a:ea typeface="SimHei" pitchFamily="49" charset="-122"/>
                </a:rPr>
                <a:t>河</a:t>
              </a:r>
            </a:p>
          </p:txBody>
        </p:sp>
        <p:sp>
          <p:nvSpPr>
            <p:cNvPr id="10311" name="AutoShape 157"/>
            <p:cNvSpPr>
              <a:spLocks noChangeArrowheads="1"/>
            </p:cNvSpPr>
            <p:nvPr/>
          </p:nvSpPr>
          <p:spPr bwMode="auto">
            <a:xfrm>
              <a:off x="4410" y="472"/>
              <a:ext cx="115" cy="122"/>
            </a:xfrm>
            <a:prstGeom prst="star8">
              <a:avLst>
                <a:gd name="adj" fmla="val 38250"/>
              </a:avLst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10312" name="Text Box 158"/>
            <p:cNvSpPr txBox="1">
              <a:spLocks noChangeArrowheads="1"/>
            </p:cNvSpPr>
            <p:nvPr/>
          </p:nvSpPr>
          <p:spPr bwMode="auto">
            <a:xfrm>
              <a:off x="4752" y="772"/>
              <a:ext cx="244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差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七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十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人</a:t>
              </a:r>
            </a:p>
          </p:txBody>
        </p:sp>
        <p:sp>
          <p:nvSpPr>
            <p:cNvPr id="10313" name="Rectangle 159"/>
            <p:cNvSpPr>
              <a:spLocks noChangeArrowheads="1"/>
            </p:cNvSpPr>
            <p:nvPr/>
          </p:nvSpPr>
          <p:spPr bwMode="auto">
            <a:xfrm>
              <a:off x="1488" y="1781"/>
              <a:ext cx="658" cy="132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0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猶 太</a:t>
              </a:r>
            </a:p>
          </p:txBody>
        </p:sp>
        <p:sp>
          <p:nvSpPr>
            <p:cNvPr id="10314" name="Rectangle 160"/>
            <p:cNvSpPr>
              <a:spLocks noChangeArrowheads="1"/>
            </p:cNvSpPr>
            <p:nvPr/>
          </p:nvSpPr>
          <p:spPr bwMode="auto">
            <a:xfrm>
              <a:off x="975" y="1781"/>
              <a:ext cx="93" cy="132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0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約</a:t>
              </a:r>
            </a:p>
          </p:txBody>
        </p:sp>
        <p:sp>
          <p:nvSpPr>
            <p:cNvPr id="10315" name="Rectangle 161"/>
            <p:cNvSpPr>
              <a:spLocks noChangeArrowheads="1"/>
            </p:cNvSpPr>
            <p:nvPr/>
          </p:nvSpPr>
          <p:spPr bwMode="auto">
            <a:xfrm>
              <a:off x="1291" y="1781"/>
              <a:ext cx="197" cy="132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0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耶</a:t>
              </a:r>
            </a:p>
          </p:txBody>
        </p:sp>
        <p:sp>
          <p:nvSpPr>
            <p:cNvPr id="10316" name="Rectangle 162"/>
            <p:cNvSpPr>
              <a:spLocks noChangeArrowheads="1"/>
            </p:cNvSpPr>
            <p:nvPr/>
          </p:nvSpPr>
          <p:spPr bwMode="auto">
            <a:xfrm>
              <a:off x="1193" y="1781"/>
              <a:ext cx="98" cy="13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0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加</a:t>
              </a:r>
            </a:p>
          </p:txBody>
        </p:sp>
        <p:sp>
          <p:nvSpPr>
            <p:cNvPr id="10317" name="Rectangle 163"/>
            <p:cNvSpPr>
              <a:spLocks noChangeArrowheads="1"/>
            </p:cNvSpPr>
            <p:nvPr/>
          </p:nvSpPr>
          <p:spPr bwMode="auto">
            <a:xfrm>
              <a:off x="1070" y="1781"/>
              <a:ext cx="36" cy="132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400">
                <a:solidFill>
                  <a:srgbClr val="000000"/>
                </a:solidFill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10318" name="Rectangle 164"/>
            <p:cNvSpPr>
              <a:spLocks noChangeArrowheads="1"/>
            </p:cNvSpPr>
            <p:nvPr/>
          </p:nvSpPr>
          <p:spPr bwMode="auto">
            <a:xfrm>
              <a:off x="4212" y="1781"/>
              <a:ext cx="36" cy="13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400">
                <a:solidFill>
                  <a:srgbClr val="000000"/>
                </a:solidFill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10319" name="Rectangle 165"/>
            <p:cNvSpPr>
              <a:spLocks noChangeArrowheads="1"/>
            </p:cNvSpPr>
            <p:nvPr/>
          </p:nvSpPr>
          <p:spPr bwMode="auto">
            <a:xfrm>
              <a:off x="1107" y="1781"/>
              <a:ext cx="84" cy="132"/>
            </a:xfrm>
            <a:prstGeom prst="rect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9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約</a:t>
              </a:r>
            </a:p>
          </p:txBody>
        </p:sp>
        <p:sp>
          <p:nvSpPr>
            <p:cNvPr id="10320" name="Rectangle 166"/>
            <p:cNvSpPr>
              <a:spLocks noChangeArrowheads="1"/>
            </p:cNvSpPr>
            <p:nvPr/>
          </p:nvSpPr>
          <p:spPr bwMode="auto">
            <a:xfrm>
              <a:off x="2233" y="1781"/>
              <a:ext cx="325" cy="13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0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加利利</a:t>
              </a:r>
            </a:p>
          </p:txBody>
        </p:sp>
        <p:sp>
          <p:nvSpPr>
            <p:cNvPr id="10321" name="Rectangle 167"/>
            <p:cNvSpPr>
              <a:spLocks noChangeArrowheads="1"/>
            </p:cNvSpPr>
            <p:nvPr/>
          </p:nvSpPr>
          <p:spPr bwMode="auto">
            <a:xfrm>
              <a:off x="4249" y="1781"/>
              <a:ext cx="197" cy="1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kumimoji="1" lang="en-US" altLang="en-US" sz="1400">
                <a:solidFill>
                  <a:srgbClr val="000000"/>
                </a:solidFill>
                <a:latin typeface="SimHei" pitchFamily="49" charset="-122"/>
                <a:ea typeface="SimHei" pitchFamily="49" charset="-122"/>
              </a:endParaRPr>
            </a:p>
          </p:txBody>
        </p:sp>
        <p:sp>
          <p:nvSpPr>
            <p:cNvPr id="10322" name="Text Box 168"/>
            <p:cNvSpPr txBox="1">
              <a:spLocks noChangeArrowheads="1"/>
            </p:cNvSpPr>
            <p:nvPr/>
          </p:nvSpPr>
          <p:spPr bwMode="auto">
            <a:xfrm>
              <a:off x="4127" y="767"/>
              <a:ext cx="244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彼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得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獲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啟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16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示</a:t>
              </a:r>
            </a:p>
          </p:txBody>
        </p:sp>
        <p:sp>
          <p:nvSpPr>
            <p:cNvPr id="10323" name="Rectangle 169"/>
            <p:cNvSpPr>
              <a:spLocks noChangeArrowheads="1"/>
            </p:cNvSpPr>
            <p:nvPr/>
          </p:nvSpPr>
          <p:spPr bwMode="auto">
            <a:xfrm>
              <a:off x="2147" y="1781"/>
              <a:ext cx="85" cy="132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1" lang="zh-TW" altLang="en-US" sz="900">
                  <a:solidFill>
                    <a:srgbClr val="000000"/>
                  </a:solidFill>
                  <a:latin typeface="SimHei" pitchFamily="49" charset="-122"/>
                  <a:ea typeface="SimHei" pitchFamily="49" charset="-122"/>
                </a:rPr>
                <a:t>撒</a:t>
              </a:r>
            </a:p>
          </p:txBody>
        </p:sp>
      </p:grpSp>
      <p:sp>
        <p:nvSpPr>
          <p:cNvPr id="10265" name="AutoShape 170"/>
          <p:cNvSpPr>
            <a:spLocks noChangeArrowheads="1"/>
          </p:cNvSpPr>
          <p:nvPr/>
        </p:nvSpPr>
        <p:spPr bwMode="auto">
          <a:xfrm>
            <a:off x="8005763" y="3487738"/>
            <a:ext cx="182562" cy="193675"/>
          </a:xfrm>
          <a:prstGeom prst="star8">
            <a:avLst>
              <a:gd name="adj" fmla="val 3825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266" name="AutoShape 171"/>
          <p:cNvSpPr>
            <a:spLocks noChangeArrowheads="1"/>
          </p:cNvSpPr>
          <p:nvPr/>
        </p:nvSpPr>
        <p:spPr bwMode="auto">
          <a:xfrm>
            <a:off x="8005763" y="3830638"/>
            <a:ext cx="182562" cy="193675"/>
          </a:xfrm>
          <a:prstGeom prst="star8">
            <a:avLst>
              <a:gd name="adj" fmla="val 38250"/>
            </a:avLst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267" name="AutoShape 172"/>
          <p:cNvSpPr>
            <a:spLocks noChangeArrowheads="1"/>
          </p:cNvSpPr>
          <p:nvPr/>
        </p:nvSpPr>
        <p:spPr bwMode="auto">
          <a:xfrm>
            <a:off x="8005763" y="4175125"/>
            <a:ext cx="182562" cy="193675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0268" name="Text Box 173"/>
          <p:cNvSpPr txBox="1">
            <a:spLocks noChangeArrowheads="1"/>
          </p:cNvSpPr>
          <p:nvPr/>
        </p:nvSpPr>
        <p:spPr bwMode="auto">
          <a:xfrm>
            <a:off x="8180388" y="3394075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TW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逾越节</a:t>
            </a:r>
          </a:p>
        </p:txBody>
      </p:sp>
      <p:sp>
        <p:nvSpPr>
          <p:cNvPr id="10269" name="Text Box 174"/>
          <p:cNvSpPr txBox="1">
            <a:spLocks noChangeArrowheads="1"/>
          </p:cNvSpPr>
          <p:nvPr/>
        </p:nvSpPr>
        <p:spPr bwMode="auto">
          <a:xfrm>
            <a:off x="8180388" y="3746500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TW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住棚节</a:t>
            </a:r>
          </a:p>
        </p:txBody>
      </p:sp>
      <p:sp>
        <p:nvSpPr>
          <p:cNvPr id="10270" name="Text Box 175"/>
          <p:cNvSpPr txBox="1">
            <a:spLocks noChangeArrowheads="1"/>
          </p:cNvSpPr>
          <p:nvPr/>
        </p:nvSpPr>
        <p:spPr bwMode="auto">
          <a:xfrm>
            <a:off x="8180388" y="4075113"/>
            <a:ext cx="793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TW" altLang="en-US" sz="1600">
                <a:solidFill>
                  <a:srgbClr val="000000"/>
                </a:solidFill>
                <a:latin typeface="SimHei" pitchFamily="49" charset="-122"/>
                <a:ea typeface="SimHei" pitchFamily="49" charset="-122"/>
              </a:rPr>
              <a:t>修殿节</a:t>
            </a:r>
          </a:p>
        </p:txBody>
      </p:sp>
    </p:spTree>
    <p:extLst>
      <p:ext uri="{BB962C8B-B14F-4D97-AF65-F5344CB8AC3E}">
        <p14:creationId xmlns:p14="http://schemas.microsoft.com/office/powerpoint/2010/main" val="148636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/>
      <p:bldP spid="17412" grpId="0"/>
      <p:bldP spid="17413" grpId="0"/>
      <p:bldP spid="17414" grpId="0"/>
      <p:bldP spid="17415" grpId="0"/>
      <p:bldP spid="17416" grpId="0"/>
      <p:bldP spid="17417" grpId="0"/>
      <p:bldP spid="17418" grpId="0"/>
      <p:bldP spid="17419" grpId="0"/>
      <p:bldP spid="17420" grpId="0"/>
      <p:bldP spid="17421" grpId="0"/>
      <p:bldP spid="17422" grpId="0" animBg="1"/>
      <p:bldP spid="17423" grpId="0"/>
      <p:bldP spid="17424" grpId="0"/>
      <p:bldP spid="17428" grpId="0"/>
      <p:bldP spid="17429" grpId="0" animBg="1"/>
      <p:bldP spid="17430" grpId="0" animBg="1"/>
      <p:bldP spid="17431" grpId="0" animBg="1"/>
      <p:bldP spid="1746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49"/>
            <a:ext cx="9144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00B0F0"/>
                </a:solidFill>
              </a:rPr>
              <a:t>他的国度不属这世界</a:t>
            </a:r>
            <a:r>
              <a:rPr lang="en-US" altLang="zh-CN" sz="3600" dirty="0">
                <a:solidFill>
                  <a:srgbClr val="00B0F0"/>
                </a:solidFill>
              </a:rPr>
              <a:t>(</a:t>
            </a:r>
            <a:r>
              <a:rPr lang="zh-CN" altLang="en-US" sz="3600" dirty="0">
                <a:solidFill>
                  <a:srgbClr val="00B0F0"/>
                </a:solidFill>
              </a:rPr>
              <a:t>约 </a:t>
            </a:r>
            <a:r>
              <a:rPr lang="en-US" altLang="zh-CN" sz="3600" dirty="0">
                <a:solidFill>
                  <a:srgbClr val="00B0F0"/>
                </a:solidFill>
              </a:rPr>
              <a:t>18:33-37)</a:t>
            </a:r>
            <a:endParaRPr lang="en-US" sz="3600" b="1" dirty="0">
              <a:solidFill>
                <a:srgbClr val="00B0F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D97C7-CC1F-4E27-A9BF-749B09273A1E}"/>
              </a:ext>
            </a:extLst>
          </p:cNvPr>
          <p:cNvSpPr txBox="1"/>
          <p:nvPr/>
        </p:nvSpPr>
        <p:spPr>
          <a:xfrm>
            <a:off x="228600" y="1417638"/>
            <a:ext cx="87782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30000" dirty="0"/>
              <a:t>33 </a:t>
            </a:r>
            <a:r>
              <a:rPr lang="zh-CN" altLang="en-US" sz="2800" dirty="0"/>
              <a:t>于是彼拉多又进了总督府，叫耶稣来，对他说：“你是犹太人的王吗？” </a:t>
            </a:r>
            <a:r>
              <a:rPr lang="en-US" altLang="zh-CN" sz="2800" b="1" baseline="30000" dirty="0"/>
              <a:t>34 </a:t>
            </a:r>
            <a:r>
              <a:rPr lang="zh-CN" altLang="en-US" sz="2800" dirty="0"/>
              <a:t>耶稣回答：“这话是你说的，还是别人论到我时对你说的呢？” </a:t>
            </a:r>
            <a:r>
              <a:rPr lang="en-US" altLang="zh-CN" sz="2800" b="1" baseline="30000" dirty="0"/>
              <a:t>35 </a:t>
            </a:r>
            <a:r>
              <a:rPr lang="zh-CN" altLang="en-US" sz="2800" dirty="0"/>
              <a:t>彼拉多回答：“难道我是犹太人吗？你的同胞和祭司长把你交给我。你做了什么事呢？” </a:t>
            </a:r>
            <a:r>
              <a:rPr lang="en-US" altLang="zh-CN" sz="2800" b="1" baseline="30000" dirty="0"/>
              <a:t>36 </a:t>
            </a:r>
            <a:r>
              <a:rPr lang="zh-CN" altLang="en-US" sz="2800" dirty="0"/>
              <a:t>耶稣回答：</a:t>
            </a:r>
            <a:r>
              <a:rPr lang="zh-CN" altLang="en-US" sz="2800" dirty="0">
                <a:solidFill>
                  <a:srgbClr val="FF0000"/>
                </a:solidFill>
              </a:rPr>
              <a:t>“我的国不属于这世界；</a:t>
            </a:r>
            <a:r>
              <a:rPr lang="zh-CN" altLang="en-US" sz="2800" dirty="0"/>
              <a:t>我的国若属于这世界，我的部下就会为我战斗，使我不至于被交给犹太人。</a:t>
            </a:r>
            <a:r>
              <a:rPr lang="zh-CN" altLang="en-US" sz="2800" dirty="0">
                <a:solidFill>
                  <a:srgbClr val="FF0000"/>
                </a:solidFill>
              </a:rPr>
              <a:t>只是我的国不属于这世界。</a:t>
            </a:r>
            <a:r>
              <a:rPr lang="zh-CN" altLang="en-US" sz="2800" dirty="0"/>
              <a:t>” </a:t>
            </a:r>
            <a:r>
              <a:rPr lang="en-US" altLang="zh-CN" sz="2800" b="1" baseline="30000" dirty="0"/>
              <a:t>37 </a:t>
            </a:r>
            <a:r>
              <a:rPr lang="zh-CN" altLang="en-US" sz="2800" dirty="0"/>
              <a:t>于是彼拉多对他说：“那么，你是王了？”耶稣回答：</a:t>
            </a:r>
            <a:r>
              <a:rPr lang="zh-CN" altLang="en-US" sz="2800" dirty="0">
                <a:solidFill>
                  <a:srgbClr val="FF0000"/>
                </a:solidFill>
              </a:rPr>
              <a:t>“是你说我是王。我为此而生，也为此来到世界，为了给真理作见证。凡属真理的人都听我的话。</a:t>
            </a:r>
            <a:r>
              <a:rPr lang="zh-CN" altLang="en-US" sz="2800" dirty="0"/>
              <a:t>” </a:t>
            </a:r>
            <a:r>
              <a:rPr lang="en-US" altLang="zh-CN" sz="2800" b="1" baseline="30000" dirty="0"/>
              <a:t>38 </a:t>
            </a:r>
            <a:r>
              <a:rPr lang="zh-CN" altLang="en-US" sz="2800" dirty="0"/>
              <a:t>彼拉多对他说：“真理是什么呢？”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18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440"/>
            <a:ext cx="9144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rgbClr val="00B0F0"/>
                </a:solidFill>
              </a:rPr>
              <a:t>带门徒退</a:t>
            </a:r>
            <a:r>
              <a:rPr lang="zh-CN" altLang="en-US" dirty="0">
                <a:solidFill>
                  <a:srgbClr val="00B0F0"/>
                </a:solidFill>
              </a:rPr>
              <a:t>隐到北方</a:t>
            </a:r>
            <a:endParaRPr lang="en-US" sz="3600" b="1" dirty="0">
              <a:solidFill>
                <a:srgbClr val="00B0F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D97C7-CC1F-4E27-A9BF-749B09273A1E}"/>
              </a:ext>
            </a:extLst>
          </p:cNvPr>
          <p:cNvSpPr txBox="1"/>
          <p:nvPr/>
        </p:nvSpPr>
        <p:spPr>
          <a:xfrm>
            <a:off x="58615" y="1230696"/>
            <a:ext cx="908538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dirty="0"/>
              <a:t>当施洗约翰的门徒跟耶稣住了一个晚上之后，也出去作见证说，「我们遇见弥赛亚了 。」</a:t>
            </a:r>
            <a:r>
              <a:rPr lang="en-US" altLang="zh-CN" sz="3200" dirty="0"/>
              <a:t>(</a:t>
            </a:r>
            <a:r>
              <a:rPr lang="zh-CN" altLang="en-US" sz="3200" dirty="0"/>
              <a:t>约 </a:t>
            </a:r>
            <a:r>
              <a:rPr lang="en-US" altLang="zh-CN" sz="3200" dirty="0"/>
              <a:t>1:35-51</a:t>
            </a:r>
            <a:r>
              <a:rPr lang="en-US" altLang="zh-CN" sz="32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dirty="0"/>
              <a:t>撒马利亚的妇 人跟耶稣交谈之后，不但自己相信耶稣是弥赛亚，而且到处传扬，让别人也知道耶稣 就是救世主</a:t>
            </a:r>
            <a:r>
              <a:rPr lang="en-US" altLang="zh-CN" sz="3200" dirty="0"/>
              <a:t>(</a:t>
            </a:r>
            <a:r>
              <a:rPr lang="zh-CN" altLang="en-US" sz="3200" dirty="0"/>
              <a:t>约 </a:t>
            </a:r>
            <a:r>
              <a:rPr lang="en-US" altLang="zh-CN" sz="3200" dirty="0"/>
              <a:t>4:29</a:t>
            </a:r>
            <a:r>
              <a:rPr lang="zh-CN" altLang="en-US" sz="3200" dirty="0"/>
              <a:t>、</a:t>
            </a:r>
            <a:r>
              <a:rPr lang="en-US" altLang="zh-CN" sz="3200" dirty="0"/>
              <a:t>42)</a:t>
            </a:r>
            <a:r>
              <a:rPr lang="zh-CN" altLang="en-US" sz="3200" dirty="0" smtClean="0"/>
              <a:t>。</a:t>
            </a:r>
            <a:endParaRPr lang="en-US" altLang="zh-CN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200" dirty="0" smtClean="0">
                <a:solidFill>
                  <a:srgbClr val="00B0F0"/>
                </a:solidFill>
              </a:rPr>
              <a:t>有人相信耶稣是弥赛亚。</a:t>
            </a:r>
            <a:r>
              <a:rPr lang="zh-CN" altLang="en-US" sz="3200" dirty="0" smtClean="0"/>
              <a:t>但和大多犹</a:t>
            </a:r>
            <a:r>
              <a:rPr lang="zh-CN" altLang="en-US" sz="3200" dirty="0"/>
              <a:t>太人所期盼</a:t>
            </a:r>
            <a:r>
              <a:rPr lang="zh-CN" altLang="en-US" sz="3200" dirty="0" smtClean="0"/>
              <a:t>的不</a:t>
            </a:r>
            <a:r>
              <a:rPr lang="zh-CN" altLang="en-US" sz="3200" dirty="0"/>
              <a:t>符合。耶稣的门徒可能</a:t>
            </a:r>
            <a:r>
              <a:rPr lang="zh-CN" altLang="en-US" sz="3200" dirty="0" smtClean="0"/>
              <a:t>也有困</a:t>
            </a:r>
            <a:r>
              <a:rPr lang="zh-CN" altLang="en-US" sz="3200" dirty="0"/>
              <a:t>扰。耶稣需要好好地向 门徒解说，所以他带他们退隐到北方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sz="3600" dirty="0">
                <a:solidFill>
                  <a:srgbClr val="FF0000"/>
                </a:solidFill>
              </a:rPr>
              <a:t>只有当一个人愿意放 下自己的想法，才有办法真正认识耶稣。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48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442"/>
            <a:ext cx="9144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3600" dirty="0" smtClean="0">
                <a:solidFill>
                  <a:srgbClr val="00B0F0"/>
                </a:solidFill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  <a:cs typeface="MS Mincho" panose="02020609040205080304" pitchFamily="49" charset="-128"/>
              </a:rPr>
              <a:t>思考问题</a:t>
            </a:r>
            <a:endParaRPr lang="en-US" sz="3200" b="1" dirty="0">
              <a:solidFill>
                <a:srgbClr val="00B0F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D97C7-CC1F-4E27-A9BF-749B09273A1E}"/>
              </a:ext>
            </a:extLst>
          </p:cNvPr>
          <p:cNvSpPr txBox="1"/>
          <p:nvPr/>
        </p:nvSpPr>
        <p:spPr>
          <a:xfrm>
            <a:off x="228600" y="1417638"/>
            <a:ext cx="8778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600" dirty="0"/>
              <a:t>耶稣对地上国度的态度如何？依你看，基督徒对政治的态度当如何？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3600" dirty="0" smtClean="0">
                <a:solidFill>
                  <a:srgbClr val="FF0000"/>
                </a:solidFill>
              </a:rPr>
              <a:t>你</a:t>
            </a:r>
            <a:r>
              <a:rPr lang="zh-CN" altLang="en-US" sz="3600" dirty="0">
                <a:solidFill>
                  <a:srgbClr val="FF0000"/>
                </a:solidFill>
              </a:rPr>
              <a:t>对主耶稣有过什么样的期待？</a:t>
            </a:r>
            <a:r>
              <a:rPr lang="zh-CN" altLang="en-US" sz="3600" dirty="0">
                <a:solidFill>
                  <a:srgbClr val="00B050"/>
                </a:solidFill>
              </a:rPr>
              <a:t>对做基督徒有什么期待？</a:t>
            </a:r>
            <a:r>
              <a:rPr lang="zh-CN" altLang="en-US" sz="3600" dirty="0"/>
              <a:t>如果上帝的带领与你的期待不合，你会怎么做？</a:t>
            </a:r>
          </a:p>
        </p:txBody>
      </p:sp>
    </p:spTree>
    <p:extLst>
      <p:ext uri="{BB962C8B-B14F-4D97-AF65-F5344CB8AC3E}">
        <p14:creationId xmlns:p14="http://schemas.microsoft.com/office/powerpoint/2010/main" val="286404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04"/>
            <a:ext cx="9144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00B0F0"/>
                </a:solidFill>
              </a:rPr>
              <a:t>四、耶稣的身份和使命</a:t>
            </a:r>
            <a:endParaRPr lang="en-US" sz="3200" b="1" dirty="0">
              <a:solidFill>
                <a:srgbClr val="00B0F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D97C7-CC1F-4E27-A9BF-749B09273A1E}"/>
              </a:ext>
            </a:extLst>
          </p:cNvPr>
          <p:cNvSpPr txBox="1"/>
          <p:nvPr/>
        </p:nvSpPr>
        <p:spPr>
          <a:xfrm>
            <a:off x="140677" y="1417638"/>
            <a:ext cx="886616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dirty="0"/>
              <a:t>当初门徒就是认耶稣为 基督才来跟随他的</a:t>
            </a:r>
            <a:r>
              <a:rPr lang="en-US" altLang="zh-CN" sz="2800" dirty="0"/>
              <a:t>(</a:t>
            </a:r>
            <a:r>
              <a:rPr lang="zh-CN" altLang="en-US" sz="2800" dirty="0"/>
              <a:t>约 </a:t>
            </a:r>
            <a:r>
              <a:rPr lang="en-US" altLang="zh-CN" sz="2800" dirty="0"/>
              <a:t>1:41)</a:t>
            </a:r>
            <a:r>
              <a:rPr lang="zh-CN" altLang="en-US" sz="2800" dirty="0"/>
              <a:t>。</a:t>
            </a:r>
            <a:r>
              <a:rPr lang="zh-CN" altLang="en-US" sz="2800" dirty="0">
                <a:solidFill>
                  <a:srgbClr val="00B050"/>
                </a:solidFill>
              </a:rPr>
              <a:t>拿但业初遇耶稣时也曾告白，耶稣是上帝的儿子</a:t>
            </a:r>
            <a:r>
              <a:rPr lang="en-US" altLang="zh-CN" sz="2800" dirty="0"/>
              <a:t>(</a:t>
            </a:r>
            <a:r>
              <a:rPr lang="zh-CN" altLang="en-US" sz="2800" dirty="0"/>
              <a:t>约 </a:t>
            </a:r>
            <a:r>
              <a:rPr lang="en-US" altLang="zh-CN" sz="2800" dirty="0"/>
              <a:t>1:49)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dirty="0"/>
              <a:t>路加福音 </a:t>
            </a:r>
            <a:r>
              <a:rPr lang="en-US" altLang="zh-CN" sz="2800" dirty="0"/>
              <a:t>9 </a:t>
            </a:r>
            <a:r>
              <a:rPr lang="en-US" altLang="zh-CN" sz="2800" b="1" baseline="30000" dirty="0" smtClean="0"/>
              <a:t>46</a:t>
            </a:r>
            <a:r>
              <a:rPr lang="en-US" altLang="zh-CN" sz="2800" b="1" baseline="30000" dirty="0"/>
              <a:t> </a:t>
            </a:r>
            <a:r>
              <a:rPr lang="zh-CN" altLang="en-US" sz="2800" dirty="0"/>
              <a:t>门徒互相议论，他们中间谁最大。 </a:t>
            </a:r>
            <a:r>
              <a:rPr lang="en-US" altLang="zh-CN" sz="2800" b="1" baseline="30000" dirty="0"/>
              <a:t>47 </a:t>
            </a:r>
            <a:r>
              <a:rPr lang="zh-CN" altLang="en-US" sz="2800" dirty="0"/>
              <a:t>耶稣看出他们心中的议论，就领一个小孩子来，叫他站在自己旁边， </a:t>
            </a:r>
            <a:r>
              <a:rPr lang="en-US" altLang="zh-CN" sz="2800" b="1" baseline="30000" dirty="0"/>
              <a:t>48 </a:t>
            </a:r>
            <a:r>
              <a:rPr lang="zh-CN" altLang="en-US" sz="2800" dirty="0"/>
              <a:t>对他们说：“凡为我的名接纳这小孩子的，就是接纳我；凡接纳我的，就是接纳那差我来的。你们中间最小的，他就是最大的。</a:t>
            </a:r>
            <a:r>
              <a:rPr lang="zh-CN" altLang="en-US" sz="2800" dirty="0" smtClean="0"/>
              <a:t>”</a:t>
            </a:r>
            <a:endParaRPr lang="en-US" altLang="zh-CN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dirty="0">
                <a:solidFill>
                  <a:srgbClr val="FF0000"/>
                </a:solidFill>
              </a:rPr>
              <a:t>但耶稣却教导门徒，他必须上耶路撒冷，受长老、祭司长、文士许多的苦，并且</a:t>
            </a:r>
            <a:r>
              <a:rPr lang="zh-CN" altLang="en-US" sz="2800" dirty="0">
                <a:solidFill>
                  <a:srgbClr val="00B0F0"/>
                </a:solidFill>
              </a:rPr>
              <a:t>被杀</a:t>
            </a:r>
            <a:r>
              <a:rPr lang="zh-CN" altLang="en-US" sz="2800" dirty="0">
                <a:solidFill>
                  <a:srgbClr val="FF0000"/>
                </a:solidFill>
              </a:rPr>
              <a:t> ，</a:t>
            </a:r>
            <a:r>
              <a:rPr lang="zh-CN" altLang="en-US" sz="2800" dirty="0">
                <a:solidFill>
                  <a:srgbClr val="00B0F0"/>
                </a:solidFill>
              </a:rPr>
              <a:t>第三日复活</a:t>
            </a:r>
            <a:r>
              <a:rPr lang="zh-CN" altLang="en-US" sz="2800" dirty="0">
                <a:solidFill>
                  <a:srgbClr val="FF0000"/>
                </a:solidFill>
              </a:rPr>
              <a:t> </a:t>
            </a:r>
            <a:r>
              <a:rPr lang="en-US" altLang="zh-CN" sz="2800" dirty="0">
                <a:solidFill>
                  <a:srgbClr val="FF0000"/>
                </a:solidFill>
              </a:rPr>
              <a:t>(</a:t>
            </a:r>
            <a:r>
              <a:rPr lang="zh-CN" altLang="en-US" sz="2800" dirty="0">
                <a:solidFill>
                  <a:srgbClr val="FF0000"/>
                </a:solidFill>
              </a:rPr>
              <a:t>太 </a:t>
            </a:r>
            <a:r>
              <a:rPr lang="en-US" altLang="zh-CN" sz="2800" dirty="0">
                <a:solidFill>
                  <a:srgbClr val="FF0000"/>
                </a:solidFill>
              </a:rPr>
              <a:t>16: 21)</a:t>
            </a:r>
            <a:r>
              <a:rPr lang="zh-CN" altLang="en-US" sz="2800" dirty="0">
                <a:solidFill>
                  <a:srgbClr val="FF0000"/>
                </a:solidFill>
              </a:rPr>
              <a:t>。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6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444"/>
            <a:ext cx="9144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00B0F0"/>
                </a:solidFill>
              </a:rPr>
              <a:t>耶稣</a:t>
            </a:r>
            <a:r>
              <a:rPr lang="zh-CN" altLang="en-US" sz="3600" b="1" dirty="0" smtClean="0">
                <a:solidFill>
                  <a:srgbClr val="00B0F0"/>
                </a:solidFill>
              </a:rPr>
              <a:t>第</a:t>
            </a:r>
            <a:r>
              <a:rPr lang="zh-CN" altLang="en-US" sz="3600" b="1" dirty="0">
                <a:solidFill>
                  <a:srgbClr val="00B0F0"/>
                </a:solidFill>
              </a:rPr>
              <a:t>一次预</a:t>
            </a:r>
            <a:r>
              <a:rPr lang="zh-CN" altLang="en-US" sz="3600" b="1" dirty="0" smtClean="0">
                <a:solidFill>
                  <a:srgbClr val="00B0F0"/>
                </a:solidFill>
              </a:rPr>
              <a:t>言</a:t>
            </a:r>
            <a:r>
              <a:rPr lang="zh-CN" altLang="en-US" sz="3600" dirty="0">
                <a:solidFill>
                  <a:srgbClr val="00B0F0"/>
                </a:solidFill>
              </a:rPr>
              <a:t>他的死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D97C7-CC1F-4E27-A9BF-749B09273A1E}"/>
              </a:ext>
            </a:extLst>
          </p:cNvPr>
          <p:cNvSpPr txBox="1"/>
          <p:nvPr/>
        </p:nvSpPr>
        <p:spPr>
          <a:xfrm>
            <a:off x="182880" y="1417638"/>
            <a:ext cx="87782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/>
              <a:t>马太福音 </a:t>
            </a:r>
            <a:r>
              <a:rPr lang="en-US" altLang="zh-CN" sz="3200" b="1" dirty="0"/>
              <a:t>16:21 </a:t>
            </a:r>
            <a:r>
              <a:rPr lang="en-US" altLang="zh-CN" sz="3200" b="1" baseline="30000" dirty="0" smtClean="0"/>
              <a:t>13</a:t>
            </a:r>
            <a:r>
              <a:rPr lang="en-US" altLang="zh-CN" sz="3200" b="1" baseline="30000" dirty="0"/>
              <a:t> </a:t>
            </a:r>
            <a:r>
              <a:rPr lang="zh-CN" altLang="en-US" sz="3200" dirty="0"/>
              <a:t>耶稣到了凯撒利亚</a:t>
            </a:r>
            <a:r>
              <a:rPr lang="en-US" altLang="zh-CN" sz="3200" dirty="0"/>
              <a:t>‧</a:t>
            </a:r>
            <a:r>
              <a:rPr lang="zh-CN" altLang="en-US" sz="3200" dirty="0"/>
              <a:t>腓立比的境内，就问门徒：“人们说人子是谁？” </a:t>
            </a:r>
            <a:r>
              <a:rPr lang="en-US" altLang="zh-CN" sz="3200" b="1" baseline="30000" dirty="0"/>
              <a:t>14 </a:t>
            </a:r>
            <a:r>
              <a:rPr lang="zh-CN" altLang="en-US" sz="3200" dirty="0"/>
              <a:t>他们说：“有人说是施洗的约翰；有人说是以利亚；又有人说是耶利米或是先知中的一位。” </a:t>
            </a:r>
            <a:r>
              <a:rPr lang="en-US" altLang="zh-CN" sz="3200" b="1" baseline="30000" dirty="0">
                <a:solidFill>
                  <a:srgbClr val="FF0000"/>
                </a:solidFill>
              </a:rPr>
              <a:t>15 </a:t>
            </a:r>
            <a:r>
              <a:rPr lang="zh-CN" altLang="en-US" sz="3200" dirty="0">
                <a:solidFill>
                  <a:srgbClr val="FF0000"/>
                </a:solidFill>
              </a:rPr>
              <a:t>耶稣问他们：“你们说我是谁？” </a:t>
            </a:r>
            <a:r>
              <a:rPr lang="en-US" altLang="zh-CN" sz="3200" b="1" baseline="30000" dirty="0">
                <a:solidFill>
                  <a:srgbClr val="FF0000"/>
                </a:solidFill>
              </a:rPr>
              <a:t>16 </a:t>
            </a:r>
            <a:r>
              <a:rPr lang="zh-CN" altLang="en-US" sz="3200" dirty="0">
                <a:solidFill>
                  <a:srgbClr val="FF0000"/>
                </a:solidFill>
              </a:rPr>
              <a:t>西门</a:t>
            </a:r>
            <a:r>
              <a:rPr lang="en-US" altLang="zh-CN" sz="3200" dirty="0">
                <a:solidFill>
                  <a:srgbClr val="FF0000"/>
                </a:solidFill>
              </a:rPr>
              <a:t>‧</a:t>
            </a:r>
            <a:r>
              <a:rPr lang="zh-CN" altLang="en-US" sz="3200" dirty="0">
                <a:solidFill>
                  <a:srgbClr val="FF0000"/>
                </a:solidFill>
              </a:rPr>
              <a:t>彼得回答说：“你是基督，是永生　神的儿子。” </a:t>
            </a:r>
            <a:r>
              <a:rPr lang="en-US" altLang="zh-CN" sz="3200" b="1" baseline="30000" dirty="0">
                <a:solidFill>
                  <a:srgbClr val="FF0000"/>
                </a:solidFill>
              </a:rPr>
              <a:t>17 </a:t>
            </a:r>
            <a:r>
              <a:rPr lang="zh-CN" altLang="en-US" sz="3200" dirty="0">
                <a:solidFill>
                  <a:srgbClr val="FF0000"/>
                </a:solidFill>
              </a:rPr>
              <a:t>耶稣回答他说：“约拿的儿子西门，你是有福的</a:t>
            </a:r>
            <a:r>
              <a:rPr lang="zh-CN" altLang="en-US" sz="3200" dirty="0" smtClean="0">
                <a:solidFill>
                  <a:srgbClr val="FF0000"/>
                </a:solidFill>
              </a:rPr>
              <a:t>！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70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860"/>
            <a:ext cx="9144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00B0F0"/>
                </a:solidFill>
              </a:rPr>
              <a:t>耶稣</a:t>
            </a:r>
            <a:r>
              <a:rPr lang="zh-CN" altLang="en-US" sz="3600" b="1" dirty="0" smtClean="0">
                <a:solidFill>
                  <a:srgbClr val="00B0F0"/>
                </a:solidFill>
              </a:rPr>
              <a:t>第</a:t>
            </a:r>
            <a:r>
              <a:rPr lang="zh-CN" altLang="en-US" sz="3600" b="1" dirty="0">
                <a:solidFill>
                  <a:srgbClr val="00B0F0"/>
                </a:solidFill>
              </a:rPr>
              <a:t>一次预</a:t>
            </a:r>
            <a:r>
              <a:rPr lang="zh-CN" altLang="en-US" sz="3600" b="1" dirty="0" smtClean="0">
                <a:solidFill>
                  <a:srgbClr val="00B0F0"/>
                </a:solidFill>
              </a:rPr>
              <a:t>言</a:t>
            </a:r>
            <a:r>
              <a:rPr lang="zh-CN" altLang="en-US" sz="3600" dirty="0">
                <a:solidFill>
                  <a:srgbClr val="00B0F0"/>
                </a:solidFill>
              </a:rPr>
              <a:t>他的死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D97C7-CC1F-4E27-A9BF-749B09273A1E}"/>
              </a:ext>
            </a:extLst>
          </p:cNvPr>
          <p:cNvSpPr txBox="1"/>
          <p:nvPr/>
        </p:nvSpPr>
        <p:spPr>
          <a:xfrm>
            <a:off x="182880" y="1417638"/>
            <a:ext cx="877824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马太福音 </a:t>
            </a:r>
            <a:r>
              <a:rPr lang="en-US" altLang="zh-CN" sz="2400" b="1" dirty="0"/>
              <a:t>16:21 </a:t>
            </a:r>
            <a:r>
              <a:rPr lang="en-US" altLang="zh-CN" sz="2400" b="1" baseline="30000" dirty="0"/>
              <a:t> </a:t>
            </a:r>
            <a:r>
              <a:rPr lang="zh-CN" altLang="en-US" sz="2400" dirty="0">
                <a:solidFill>
                  <a:srgbClr val="FF0000"/>
                </a:solidFill>
              </a:rPr>
              <a:t>从那时起，耶稣才向门徒明说，他必须上耶路撒冷去，受长老、祭司长和文士许多的苦，并且被杀，第三天复活。</a:t>
            </a:r>
            <a:r>
              <a:rPr lang="zh-CN" altLang="en-US" sz="2400" dirty="0"/>
              <a:t> </a:t>
            </a:r>
            <a:r>
              <a:rPr lang="en-US" altLang="zh-CN" sz="2400" b="1" baseline="30000" dirty="0"/>
              <a:t>22 </a:t>
            </a:r>
            <a:r>
              <a:rPr lang="zh-CN" altLang="en-US" sz="2400" dirty="0"/>
              <a:t>彼得就拉着他，责备他说：“主啊，千万不可如此！这事绝不可临到你身上。” </a:t>
            </a:r>
            <a:r>
              <a:rPr lang="en-US" altLang="zh-CN" sz="2400" b="1" baseline="30000" dirty="0"/>
              <a:t>23 </a:t>
            </a:r>
            <a:r>
              <a:rPr lang="zh-CN" altLang="en-US" sz="2400" dirty="0">
                <a:solidFill>
                  <a:srgbClr val="00B0F0"/>
                </a:solidFill>
              </a:rPr>
              <a:t>耶稣转过来，对彼得说：“撒但，退到我后边去！你是我的绊脚石，因为你不体会　神的心意，而是体会人的意思。”</a:t>
            </a:r>
            <a:r>
              <a:rPr lang="zh-CN" altLang="en-US" sz="2400" dirty="0"/>
              <a:t> </a:t>
            </a:r>
            <a:r>
              <a:rPr lang="en-US" altLang="zh-CN" sz="2400" b="1" baseline="30000" dirty="0"/>
              <a:t>24 </a:t>
            </a:r>
            <a:r>
              <a:rPr lang="zh-CN" altLang="en-US" sz="2400" dirty="0"/>
              <a:t>于是耶稣对门徒说：“若有人要跟从我，就当舍己，背起自己的十字架来跟从我。 </a:t>
            </a:r>
            <a:r>
              <a:rPr lang="en-US" altLang="zh-CN" sz="2400" b="1" baseline="30000" dirty="0"/>
              <a:t>25 </a:t>
            </a:r>
            <a:r>
              <a:rPr lang="zh-CN" altLang="en-US" sz="2400" dirty="0"/>
              <a:t>因为凡要救自己生命的，要丧失生命；凡为我丧失生命的，要得着生命。 </a:t>
            </a:r>
            <a:r>
              <a:rPr lang="en-US" altLang="zh-CN" sz="2400" b="1" baseline="30000" dirty="0"/>
              <a:t>26 </a:t>
            </a:r>
            <a:r>
              <a:rPr lang="zh-CN" altLang="en-US" sz="2400" dirty="0">
                <a:solidFill>
                  <a:srgbClr val="92D050"/>
                </a:solidFill>
              </a:rPr>
              <a:t>人若赚得全世界，赔上自己的生命，有什么益处呢？人还能拿什么换生命呢？ </a:t>
            </a:r>
            <a:r>
              <a:rPr lang="en-US" altLang="zh-CN" sz="2400" b="1" baseline="30000" dirty="0"/>
              <a:t>27 </a:t>
            </a:r>
            <a:r>
              <a:rPr lang="zh-CN" altLang="en-US" sz="2400" dirty="0"/>
              <a:t>人子要在他父的荣耀里与他的众使者一起来临，那时候，他要照各人的行为报应各人。 </a:t>
            </a:r>
            <a:r>
              <a:rPr lang="en-US" altLang="zh-CN" sz="2400" b="1" baseline="30000" dirty="0"/>
              <a:t>28 </a:t>
            </a:r>
            <a:r>
              <a:rPr lang="zh-CN" altLang="en-US" sz="2400" dirty="0"/>
              <a:t>我实在告诉你们，站在这里的，有人在没经历死亡以前，必定看见人子来到他的国里。”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1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031" y="10872"/>
            <a:ext cx="9185031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00B0F0"/>
                </a:solidFill>
              </a:rPr>
              <a:t>耶稣</a:t>
            </a:r>
            <a:r>
              <a:rPr lang="zh-CN" altLang="en-US" sz="3600" b="1" dirty="0" smtClean="0">
                <a:solidFill>
                  <a:srgbClr val="00B0F0"/>
                </a:solidFill>
              </a:rPr>
              <a:t>第二次</a:t>
            </a:r>
            <a:r>
              <a:rPr lang="zh-CN" altLang="en-US" sz="3600" b="1" dirty="0">
                <a:solidFill>
                  <a:srgbClr val="00B0F0"/>
                </a:solidFill>
              </a:rPr>
              <a:t>预</a:t>
            </a:r>
            <a:r>
              <a:rPr lang="zh-CN" altLang="en-US" sz="3600" b="1" dirty="0" smtClean="0">
                <a:solidFill>
                  <a:srgbClr val="00B0F0"/>
                </a:solidFill>
              </a:rPr>
              <a:t>言</a:t>
            </a:r>
            <a:r>
              <a:rPr lang="zh-CN" altLang="en-US" sz="3600" dirty="0">
                <a:solidFill>
                  <a:srgbClr val="00B0F0"/>
                </a:solidFill>
              </a:rPr>
              <a:t>他的死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D97C7-CC1F-4E27-A9BF-749B09273A1E}"/>
              </a:ext>
            </a:extLst>
          </p:cNvPr>
          <p:cNvSpPr txBox="1"/>
          <p:nvPr/>
        </p:nvSpPr>
        <p:spPr>
          <a:xfrm>
            <a:off x="182880" y="1417638"/>
            <a:ext cx="8778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路加福音 </a:t>
            </a:r>
            <a:r>
              <a:rPr lang="en-US" altLang="zh-CN" sz="3600" dirty="0" smtClean="0"/>
              <a:t>9</a:t>
            </a:r>
            <a:r>
              <a:rPr lang="zh-CN" altLang="en-US" sz="3600" dirty="0" smtClean="0"/>
              <a:t>：</a:t>
            </a:r>
            <a:r>
              <a:rPr lang="en-US" altLang="zh-CN" sz="3600" dirty="0" smtClean="0"/>
              <a:t>43</a:t>
            </a:r>
            <a:r>
              <a:rPr lang="zh-CN" altLang="en-US" sz="3600" dirty="0" smtClean="0"/>
              <a:t>众</a:t>
            </a:r>
            <a:r>
              <a:rPr lang="zh-CN" altLang="en-US" sz="3600" dirty="0"/>
              <a:t>人正惊讶于耶稣所做的一切事的时候，耶稣对门徒说： </a:t>
            </a:r>
            <a:r>
              <a:rPr lang="en-US" altLang="zh-CN" sz="3600" b="1" baseline="30000" dirty="0"/>
              <a:t>44 </a:t>
            </a:r>
            <a:r>
              <a:rPr lang="zh-CN" altLang="en-US" sz="3600" dirty="0"/>
              <a:t>“你们要把这些话听进去，因为人子将要被交在人手里。” </a:t>
            </a:r>
            <a:r>
              <a:rPr lang="en-US" altLang="zh-CN" sz="3600" b="1" baseline="30000" dirty="0"/>
              <a:t>45 </a:t>
            </a:r>
            <a:r>
              <a:rPr lang="zh-CN" altLang="en-US" sz="3600" dirty="0"/>
              <a:t>门徒却不明白这话，其中的意思对他们隐藏着，使他们不能明白，他们也不敢问这话的意思。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6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446"/>
            <a:ext cx="9144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rgbClr val="00B0F0"/>
                </a:solidFill>
              </a:rPr>
              <a:t>耶稣</a:t>
            </a:r>
            <a:r>
              <a:rPr lang="zh-CN" altLang="en-US" sz="3600" b="1" dirty="0" smtClean="0">
                <a:solidFill>
                  <a:srgbClr val="00B0F0"/>
                </a:solidFill>
              </a:rPr>
              <a:t>第三次</a:t>
            </a:r>
            <a:r>
              <a:rPr lang="zh-CN" altLang="en-US" sz="3600" b="1" dirty="0">
                <a:solidFill>
                  <a:srgbClr val="00B0F0"/>
                </a:solidFill>
              </a:rPr>
              <a:t>预</a:t>
            </a:r>
            <a:r>
              <a:rPr lang="zh-CN" altLang="en-US" sz="3600" b="1" dirty="0" smtClean="0">
                <a:solidFill>
                  <a:srgbClr val="00B0F0"/>
                </a:solidFill>
              </a:rPr>
              <a:t>言</a:t>
            </a:r>
            <a:r>
              <a:rPr lang="zh-CN" altLang="en-US" sz="3600" dirty="0">
                <a:solidFill>
                  <a:srgbClr val="00B0F0"/>
                </a:solidFill>
              </a:rPr>
              <a:t>他的死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D97C7-CC1F-4E27-A9BF-749B09273A1E}"/>
              </a:ext>
            </a:extLst>
          </p:cNvPr>
          <p:cNvSpPr txBox="1"/>
          <p:nvPr/>
        </p:nvSpPr>
        <p:spPr>
          <a:xfrm>
            <a:off x="-64477" y="1341438"/>
            <a:ext cx="915572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路加福音 </a:t>
            </a:r>
            <a:r>
              <a:rPr lang="en-US" altLang="zh-CN" sz="3600" dirty="0"/>
              <a:t>18 </a:t>
            </a:r>
            <a:r>
              <a:rPr lang="zh-CN" altLang="en-US" sz="3600" dirty="0" smtClean="0"/>
              <a:t>：</a:t>
            </a:r>
            <a:r>
              <a:rPr lang="zh-CN" altLang="en-US" b="1" baseline="30000" dirty="0"/>
              <a:t> </a:t>
            </a:r>
            <a:r>
              <a:rPr lang="en-US" altLang="zh-CN" b="1" baseline="30000" dirty="0"/>
              <a:t>29 </a:t>
            </a:r>
            <a:r>
              <a:rPr lang="zh-CN" altLang="en-US" dirty="0"/>
              <a:t>耶稣对他们说：</a:t>
            </a:r>
            <a:r>
              <a:rPr lang="zh-CN" altLang="en-US" dirty="0">
                <a:solidFill>
                  <a:srgbClr val="00B050"/>
                </a:solidFill>
              </a:rPr>
              <a:t>“我实在告诉你们，凡是为　神的国撇下房屋，或是妻子、兄弟、父母、儿女的， </a:t>
            </a:r>
            <a:r>
              <a:rPr lang="en-US" altLang="zh-CN" b="1" baseline="30000" dirty="0">
                <a:solidFill>
                  <a:srgbClr val="00B050"/>
                </a:solidFill>
              </a:rPr>
              <a:t>30 </a:t>
            </a:r>
            <a:r>
              <a:rPr lang="zh-CN" altLang="en-US" dirty="0">
                <a:solidFill>
                  <a:srgbClr val="00B050"/>
                </a:solidFill>
              </a:rPr>
              <a:t>没有不在今世得更多倍，而在来世得永生的。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r>
              <a:rPr lang="zh-CN" altLang="en-US" sz="3600" b="1" baseline="30000" dirty="0" smtClean="0"/>
              <a:t> </a:t>
            </a:r>
            <a:r>
              <a:rPr lang="en-US" altLang="zh-CN" sz="3600" b="1" baseline="30000" dirty="0"/>
              <a:t>31 </a:t>
            </a:r>
            <a:r>
              <a:rPr lang="zh-CN" altLang="en-US" sz="3600" dirty="0"/>
              <a:t>耶稣把十二使徒带到一边，对他们说：“看哪，我们上耶路撒冷去，先知所写的一切事都要成就在人子身上。 </a:t>
            </a:r>
            <a:r>
              <a:rPr lang="en-US" altLang="zh-CN" sz="3600" b="1" baseline="30000" dirty="0"/>
              <a:t>32 </a:t>
            </a:r>
            <a:r>
              <a:rPr lang="zh-CN" altLang="en-US" sz="3600" dirty="0">
                <a:solidFill>
                  <a:srgbClr val="FF0000"/>
                </a:solidFill>
              </a:rPr>
              <a:t>他将被交给外邦人；他们要戏弄他，凌辱他，向他吐唾沫， </a:t>
            </a:r>
            <a:r>
              <a:rPr lang="en-US" altLang="zh-CN" sz="3600" b="1" baseline="30000" dirty="0">
                <a:solidFill>
                  <a:srgbClr val="FF0000"/>
                </a:solidFill>
              </a:rPr>
              <a:t>33 </a:t>
            </a:r>
            <a:r>
              <a:rPr lang="zh-CN" altLang="en-US" sz="3600" dirty="0">
                <a:solidFill>
                  <a:srgbClr val="FF0000"/>
                </a:solidFill>
              </a:rPr>
              <a:t>并要鞭打他，杀害他；第三天他要复活。”</a:t>
            </a:r>
            <a:r>
              <a:rPr lang="zh-CN" altLang="en-US" sz="3600" dirty="0"/>
              <a:t> </a:t>
            </a:r>
            <a:r>
              <a:rPr lang="en-US" altLang="zh-CN" sz="3600" b="1" baseline="30000" dirty="0"/>
              <a:t>34 </a:t>
            </a:r>
            <a:r>
              <a:rPr lang="zh-CN" altLang="en-US" sz="3600" dirty="0"/>
              <a:t>这些事门徒一点也</a:t>
            </a:r>
            <a:r>
              <a:rPr lang="zh-CN" altLang="en-US" sz="3600" dirty="0">
                <a:solidFill>
                  <a:srgbClr val="00B0F0"/>
                </a:solidFill>
              </a:rPr>
              <a:t>不明白</a:t>
            </a:r>
            <a:r>
              <a:rPr lang="zh-CN" altLang="en-US" sz="3600" dirty="0"/>
              <a:t>，这话的意思对他们是隐藏的；他们不知道所说的是什么。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9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20"/>
            <a:ext cx="9144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3600" dirty="0" smtClean="0">
                <a:solidFill>
                  <a:srgbClr val="00B0F0"/>
                </a:solidFill>
                <a:effectLst/>
                <a:latin typeface="Adobe Kaiti Std R" panose="02020400000000000000" pitchFamily="18" charset="-128"/>
                <a:ea typeface="Adobe Kaiti Std R" panose="02020400000000000000" pitchFamily="18" charset="-128"/>
                <a:cs typeface="MS Mincho" panose="02020609040205080304" pitchFamily="49" charset="-128"/>
              </a:rPr>
              <a:t>思考问题</a:t>
            </a:r>
            <a:endParaRPr lang="en-US" sz="3200" b="1" dirty="0">
              <a:solidFill>
                <a:srgbClr val="00B0F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D97C7-CC1F-4E27-A9BF-749B09273A1E}"/>
              </a:ext>
            </a:extLst>
          </p:cNvPr>
          <p:cNvSpPr txBox="1"/>
          <p:nvPr/>
        </p:nvSpPr>
        <p:spPr>
          <a:xfrm>
            <a:off x="228600" y="1417638"/>
            <a:ext cx="87782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腓</a:t>
            </a:r>
            <a:r>
              <a:rPr lang="zh-CN" altLang="en-US" sz="3200" dirty="0">
                <a:solidFill>
                  <a:srgbClr val="FF0000"/>
                </a:solidFill>
              </a:rPr>
              <a:t>立比 </a:t>
            </a:r>
            <a:r>
              <a:rPr lang="en-US" altLang="zh-CN" sz="3200" dirty="0">
                <a:solidFill>
                  <a:srgbClr val="FF0000"/>
                </a:solidFill>
              </a:rPr>
              <a:t>2:6-7 </a:t>
            </a:r>
            <a:r>
              <a:rPr lang="zh-CN" altLang="en-US" sz="3200" dirty="0">
                <a:solidFill>
                  <a:srgbClr val="FF0000"/>
                </a:solidFill>
              </a:rPr>
              <a:t>告诉我们，「</a:t>
            </a:r>
            <a:r>
              <a:rPr lang="zh-CN" altLang="en-US" sz="3200" dirty="0">
                <a:solidFill>
                  <a:srgbClr val="00B050"/>
                </a:solidFill>
              </a:rPr>
              <a:t>他本有上帝的形像</a:t>
            </a:r>
            <a:r>
              <a:rPr lang="zh-CN" altLang="en-US" sz="3200" dirty="0">
                <a:solidFill>
                  <a:srgbClr val="FF0000"/>
                </a:solidFill>
              </a:rPr>
              <a:t>，不以自己与上帝同等为强夺的 ；反倒虚己，取了奴仆的形像，成为人的样式；既有人的样子，就自己卑微，</a:t>
            </a:r>
            <a:r>
              <a:rPr lang="zh-CN" altLang="en-US" sz="3200" dirty="0">
                <a:solidFill>
                  <a:srgbClr val="00B050"/>
                </a:solidFill>
              </a:rPr>
              <a:t>存心顺 服，以至于死，且死在十字架上。</a:t>
            </a:r>
            <a:r>
              <a:rPr lang="zh-CN" altLang="en-US" sz="3200" dirty="0" smtClean="0">
                <a:solidFill>
                  <a:srgbClr val="FF0000"/>
                </a:solidFill>
              </a:rPr>
              <a:t>」</a:t>
            </a:r>
            <a:endParaRPr lang="en-US" altLang="zh-CN" sz="32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/>
              <a:t>耶稣的身份和在世上的使命是什么？</a:t>
            </a:r>
            <a:endParaRPr lang="en-US" altLang="zh-CN" sz="32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 smtClean="0"/>
              <a:t>一</a:t>
            </a:r>
            <a:r>
              <a:rPr lang="zh-CN" altLang="en-US" sz="3200" dirty="0"/>
              <a:t>般华人认为耶稣是一个怎样的人？你的朋友认为耶稣是谁？你呢？你认为 耶稣是谁？你对耶稣的认识有改变过吗？</a:t>
            </a:r>
          </a:p>
        </p:txBody>
      </p:sp>
    </p:spTree>
    <p:extLst>
      <p:ext uri="{BB962C8B-B14F-4D97-AF65-F5344CB8AC3E}">
        <p14:creationId xmlns:p14="http://schemas.microsoft.com/office/powerpoint/2010/main" val="122016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20"/>
            <a:ext cx="9144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00B0F0"/>
                </a:solidFill>
              </a:rPr>
              <a:t>五、怜悯与饶恕</a:t>
            </a:r>
            <a:endParaRPr lang="en-US" sz="3600" b="1" dirty="0">
              <a:solidFill>
                <a:srgbClr val="00B0F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D97C7-CC1F-4E27-A9BF-749B09273A1E}"/>
              </a:ext>
            </a:extLst>
          </p:cNvPr>
          <p:cNvSpPr txBox="1"/>
          <p:nvPr/>
        </p:nvSpPr>
        <p:spPr>
          <a:xfrm>
            <a:off x="182880" y="1417638"/>
            <a:ext cx="87782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马太福音 </a:t>
            </a:r>
            <a:r>
              <a:rPr lang="en-US" altLang="zh-CN" sz="3600" dirty="0" smtClean="0"/>
              <a:t>18 </a:t>
            </a:r>
            <a:r>
              <a:rPr lang="en-US" altLang="zh-CN" sz="3600" b="1" baseline="30000" dirty="0" smtClean="0"/>
              <a:t>21</a:t>
            </a:r>
            <a:r>
              <a:rPr lang="en-US" altLang="zh-CN" sz="3600" b="1" baseline="30000" dirty="0"/>
              <a:t> </a:t>
            </a:r>
            <a:r>
              <a:rPr lang="zh-CN" altLang="en-US" sz="3600" dirty="0"/>
              <a:t>那时，彼得进前来，对耶稣说：“主啊，我弟兄得罪我，我当饶恕他几次呢？到七次够吗？” </a:t>
            </a:r>
            <a:r>
              <a:rPr lang="en-US" altLang="zh-CN" sz="3600" b="1" baseline="30000" dirty="0"/>
              <a:t>22 </a:t>
            </a:r>
            <a:r>
              <a:rPr lang="zh-CN" altLang="en-US" sz="3600" dirty="0"/>
              <a:t>耶稣说：“我告诉你，不是到七次，而是到七十个七次。 </a:t>
            </a:r>
            <a:r>
              <a:rPr lang="en-US" altLang="zh-CN" sz="3600" b="1" baseline="30000" dirty="0"/>
              <a:t>23 </a:t>
            </a:r>
            <a:r>
              <a:rPr lang="zh-CN" altLang="en-US" sz="3600" dirty="0"/>
              <a:t>因为天国好像一个王要和他仆人算账</a:t>
            </a:r>
            <a:r>
              <a:rPr lang="zh-CN" altLang="en-US" sz="3600" dirty="0" smtClean="0"/>
              <a:t>。</a:t>
            </a:r>
            <a:endParaRPr lang="en-US" altLang="zh-CN" sz="3600" dirty="0" smtClean="0"/>
          </a:p>
          <a:p>
            <a:r>
              <a:rPr lang="zh-CN" altLang="en-US" sz="3600" dirty="0">
                <a:solidFill>
                  <a:srgbClr val="FF0000"/>
                </a:solidFill>
              </a:rPr>
              <a:t>要能够从心里饶恕别人，一定要先出于</a:t>
            </a:r>
            <a:r>
              <a:rPr lang="zh-CN" altLang="en-US" sz="3600" dirty="0">
                <a:solidFill>
                  <a:srgbClr val="00B0F0"/>
                </a:solidFill>
              </a:rPr>
              <a:t>感恩，感谢上帝赦免</a:t>
            </a:r>
            <a:r>
              <a:rPr lang="zh-CN" altLang="en-US" sz="3600" dirty="0">
                <a:solidFill>
                  <a:srgbClr val="FF0000"/>
                </a:solidFill>
              </a:rPr>
              <a:t>我们许多，如此，才能够真的饶恕别人。</a:t>
            </a:r>
            <a:endParaRPr lang="zh-CN" altLang="en-US" sz="3600" b="0" i="0" dirty="0">
              <a:solidFill>
                <a:srgbClr val="FF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14189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73" y="-11827"/>
            <a:ext cx="5334002" cy="68698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16063" y="982957"/>
            <a:ext cx="37279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【</a:t>
            </a:r>
            <a:r>
              <a:rPr lang="en-US" dirty="0" err="1"/>
              <a:t>加利利</a:t>
            </a:r>
            <a:r>
              <a:rPr lang="en-US" dirty="0"/>
              <a:t>】 </a:t>
            </a:r>
          </a:p>
          <a:p>
            <a:r>
              <a:rPr lang="en-US" dirty="0"/>
              <a:t>    ↓</a:t>
            </a:r>
          </a:p>
          <a:p>
            <a:r>
              <a:rPr lang="en-US" dirty="0"/>
              <a:t>【</a:t>
            </a:r>
            <a:r>
              <a:rPr lang="en-US" dirty="0" err="1"/>
              <a:t>推罗</a:t>
            </a:r>
            <a:r>
              <a:rPr lang="en-US" dirty="0"/>
              <a:t>】 → 【</a:t>
            </a:r>
            <a:r>
              <a:rPr lang="en-US" dirty="0" err="1"/>
              <a:t>西顿</a:t>
            </a:r>
            <a:r>
              <a:rPr lang="en-US" dirty="0"/>
              <a:t>】</a:t>
            </a:r>
          </a:p>
          <a:p>
            <a:r>
              <a:rPr lang="en-US" dirty="0"/>
              <a:t>    ↓</a:t>
            </a:r>
          </a:p>
          <a:p>
            <a:r>
              <a:rPr lang="en-US" dirty="0"/>
              <a:t>【</a:t>
            </a:r>
            <a:r>
              <a:rPr lang="en-US" dirty="0" err="1"/>
              <a:t>低加波利</a:t>
            </a:r>
            <a:r>
              <a:rPr lang="en-US" dirty="0"/>
              <a:t>】（</a:t>
            </a:r>
            <a:r>
              <a:rPr lang="en-US" dirty="0" err="1"/>
              <a:t>经由加利利海东侧</a:t>
            </a:r>
            <a:r>
              <a:rPr lang="en-US" dirty="0"/>
              <a:t>）</a:t>
            </a:r>
          </a:p>
          <a:p>
            <a:r>
              <a:rPr lang="en-US" dirty="0"/>
              <a:t>    ↓</a:t>
            </a:r>
          </a:p>
          <a:p>
            <a:r>
              <a:rPr lang="en-US" dirty="0"/>
              <a:t>【</a:t>
            </a:r>
            <a:r>
              <a:rPr lang="en-US" dirty="0" err="1"/>
              <a:t>加利利海附近</a:t>
            </a:r>
            <a:r>
              <a:rPr lang="en-US" dirty="0"/>
              <a:t>】（</a:t>
            </a:r>
            <a:r>
              <a:rPr lang="en-US" dirty="0" err="1"/>
              <a:t>喂饱四千</a:t>
            </a:r>
            <a:r>
              <a:rPr lang="en-US" dirty="0"/>
              <a:t>）</a:t>
            </a:r>
          </a:p>
          <a:p>
            <a:r>
              <a:rPr lang="en-US" dirty="0"/>
              <a:t>    ↓</a:t>
            </a:r>
          </a:p>
          <a:p>
            <a:r>
              <a:rPr lang="en-US" dirty="0"/>
              <a:t>【</a:t>
            </a:r>
            <a:r>
              <a:rPr lang="en-US" dirty="0" err="1"/>
              <a:t>玛加丹或大玛努他</a:t>
            </a:r>
            <a:r>
              <a:rPr lang="en-US" dirty="0"/>
              <a:t>】</a:t>
            </a:r>
          </a:p>
          <a:p>
            <a:r>
              <a:rPr lang="en-US" dirty="0"/>
              <a:t>    ↓</a:t>
            </a:r>
          </a:p>
          <a:p>
            <a:r>
              <a:rPr lang="en-US" dirty="0"/>
              <a:t>【</a:t>
            </a:r>
            <a:r>
              <a:rPr lang="en-US" dirty="0" err="1"/>
              <a:t>该撒利亚·腓立比</a:t>
            </a:r>
            <a:r>
              <a:rPr lang="en-US" dirty="0"/>
              <a:t>】（</a:t>
            </a:r>
            <a:r>
              <a:rPr lang="en-US" dirty="0" err="1"/>
              <a:t>彼得认信</a:t>
            </a:r>
            <a:r>
              <a:rPr lang="en-US" dirty="0"/>
              <a:t>）</a:t>
            </a:r>
          </a:p>
          <a:p>
            <a:r>
              <a:rPr lang="en-US" dirty="0"/>
              <a:t>    ↓</a:t>
            </a:r>
          </a:p>
          <a:p>
            <a:r>
              <a:rPr lang="en-US" dirty="0"/>
              <a:t>【</a:t>
            </a:r>
            <a:r>
              <a:rPr lang="en-US" dirty="0" err="1"/>
              <a:t>黑门山</a:t>
            </a:r>
            <a:r>
              <a:rPr lang="en-US" dirty="0"/>
              <a:t>】（</a:t>
            </a:r>
            <a:r>
              <a:rPr lang="en-US" dirty="0" err="1"/>
              <a:t>变像</a:t>
            </a:r>
            <a:r>
              <a:rPr lang="en-US" dirty="0"/>
              <a:t>）</a:t>
            </a:r>
          </a:p>
          <a:p>
            <a:r>
              <a:rPr lang="en-US" dirty="0"/>
              <a:t>    ↓</a:t>
            </a:r>
          </a:p>
          <a:p>
            <a:r>
              <a:rPr lang="en-US" dirty="0"/>
              <a:t>【</a:t>
            </a:r>
            <a:r>
              <a:rPr lang="en-US" dirty="0" err="1"/>
              <a:t>山下地区</a:t>
            </a:r>
            <a:r>
              <a:rPr lang="en-US" dirty="0"/>
              <a:t>】（</a:t>
            </a:r>
            <a:r>
              <a:rPr lang="en-US" dirty="0" err="1"/>
              <a:t>医治癫痫儿</a:t>
            </a:r>
            <a:r>
              <a:rPr lang="en-US" dirty="0"/>
              <a:t>）</a:t>
            </a:r>
          </a:p>
        </p:txBody>
      </p:sp>
      <p:sp>
        <p:nvSpPr>
          <p:cNvPr id="8" name="Rectangle 7"/>
          <p:cNvSpPr/>
          <p:nvPr/>
        </p:nvSpPr>
        <p:spPr>
          <a:xfrm>
            <a:off x="5341039" y="20969"/>
            <a:ext cx="3802961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00B0F0"/>
                </a:solidFill>
              </a:rPr>
              <a:t>一、耶稣为什么向北隐退？</a:t>
            </a:r>
          </a:p>
        </p:txBody>
      </p:sp>
    </p:spTree>
    <p:extLst>
      <p:ext uri="{BB962C8B-B14F-4D97-AF65-F5344CB8AC3E}">
        <p14:creationId xmlns:p14="http://schemas.microsoft.com/office/powerpoint/2010/main" val="65711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4000" dirty="0" smtClean="0">
                <a:solidFill>
                  <a:srgbClr val="00B0F0"/>
                </a:solidFill>
              </a:rPr>
              <a:t>如何饶恕？</a:t>
            </a:r>
            <a:endParaRPr lang="en-US" sz="4000" b="1" dirty="0">
              <a:solidFill>
                <a:srgbClr val="00B0F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D97C7-CC1F-4E27-A9BF-749B09273A1E}"/>
              </a:ext>
            </a:extLst>
          </p:cNvPr>
          <p:cNvSpPr txBox="1"/>
          <p:nvPr/>
        </p:nvSpPr>
        <p:spPr>
          <a:xfrm>
            <a:off x="0" y="1154860"/>
            <a:ext cx="92138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dirty="0" smtClean="0">
                <a:solidFill>
                  <a:srgbClr val="00B0F0"/>
                </a:solidFill>
              </a:rPr>
              <a:t>不</a:t>
            </a:r>
            <a:r>
              <a:rPr lang="zh-CN" altLang="en-US" sz="3600" dirty="0">
                <a:solidFill>
                  <a:srgbClr val="00B0F0"/>
                </a:solidFill>
              </a:rPr>
              <a:t>饶恕</a:t>
            </a:r>
            <a:r>
              <a:rPr lang="zh-CN" altLang="en-US" sz="3600" dirty="0">
                <a:solidFill>
                  <a:srgbClr val="FF0000"/>
                </a:solidFill>
              </a:rPr>
              <a:t>就像自己喝下毒药，却指望别人受害；而饶恕是释放他人，也是救赎自己。 </a:t>
            </a:r>
            <a:endParaRPr lang="en-US" altLang="zh-CN" sz="3600" dirty="0" smtClean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dirty="0"/>
              <a:t>以弗所书</a:t>
            </a:r>
            <a:r>
              <a:rPr lang="en-US" altLang="zh-CN" sz="3600" dirty="0" smtClean="0"/>
              <a:t>4:31-32</a:t>
            </a:r>
            <a:r>
              <a:rPr lang="zh-CN" altLang="en-US" sz="3600" dirty="0"/>
              <a:t> 一切苦毒、恼恨、忿怒、嚷闹、毁谤，并一切的恶毒，</a:t>
            </a:r>
            <a:r>
              <a:rPr lang="zh-CN" altLang="en-US" sz="3600" b="1" dirty="0">
                <a:solidFill>
                  <a:srgbClr val="FF0000"/>
                </a:solidFill>
              </a:rPr>
              <a:t>都当从你们中间除掉。要以恩慈相待，存怜悯的心，彼此饶恕，</a:t>
            </a:r>
            <a:r>
              <a:rPr lang="zh-CN" altLang="en-US" sz="3600" dirty="0"/>
              <a:t>正如神在基督里饶恕了你们一样</a:t>
            </a:r>
            <a:r>
              <a:rPr lang="zh-CN" altLang="en-US" sz="3600" dirty="0" smtClean="0"/>
              <a:t>。</a:t>
            </a:r>
            <a:endParaRPr lang="en-US" altLang="zh-CN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600" dirty="0"/>
              <a:t>基督徒如果</a:t>
            </a:r>
            <a:r>
              <a:rPr lang="zh-CN" altLang="en-US" sz="3600" dirty="0">
                <a:solidFill>
                  <a:srgbClr val="00B050"/>
                </a:solidFill>
              </a:rPr>
              <a:t>能够体会上帝的怜悯、饶恕与拯救</a:t>
            </a:r>
            <a:r>
              <a:rPr lang="zh-CN" altLang="en-US" sz="3600" dirty="0"/>
              <a:t>，就比较有能力用同样的态度来对待别人，并遵守上帝的诫命</a:t>
            </a:r>
            <a:r>
              <a:rPr lang="zh-CN" altLang="en-US" sz="3600" dirty="0" smtClean="0"/>
              <a:t>。</a:t>
            </a:r>
            <a:endParaRPr lang="zh-CN" altLang="en-US" sz="36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36911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sz="4000" dirty="0" smtClean="0">
                <a:solidFill>
                  <a:srgbClr val="FF0000"/>
                </a:solidFill>
              </a:rPr>
              <a:t>总结：</a:t>
            </a:r>
            <a:r>
              <a:rPr lang="zh-CN" altLang="en-US" sz="4000" dirty="0" smtClean="0">
                <a:solidFill>
                  <a:srgbClr val="00B0F0"/>
                </a:solidFill>
              </a:rPr>
              <a:t>门</a:t>
            </a:r>
            <a:r>
              <a:rPr lang="zh-CN" altLang="en-US" sz="4000" dirty="0">
                <a:solidFill>
                  <a:srgbClr val="00B0F0"/>
                </a:solidFill>
              </a:rPr>
              <a:t>徒从中学到的主要功课 </a:t>
            </a:r>
            <a:endParaRPr lang="en-US" sz="4000" b="1" dirty="0">
              <a:solidFill>
                <a:srgbClr val="00B0F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101867"/>
              </p:ext>
            </p:extLst>
          </p:nvPr>
        </p:nvGraphicFramePr>
        <p:xfrm>
          <a:off x="117232" y="1295404"/>
          <a:ext cx="8763001" cy="5384141"/>
        </p:xfrm>
        <a:graphic>
          <a:graphicData uri="http://schemas.openxmlformats.org/drawingml/2006/table">
            <a:tbl>
              <a:tblPr/>
              <a:tblGrid>
                <a:gridCol w="3176953">
                  <a:extLst>
                    <a:ext uri="{9D8B030D-6E8A-4147-A177-3AD203B41FA5}">
                      <a16:colId xmlns:a16="http://schemas.microsoft.com/office/drawing/2014/main" val="1282275309"/>
                    </a:ext>
                  </a:extLst>
                </a:gridCol>
                <a:gridCol w="5586048">
                  <a:extLst>
                    <a:ext uri="{9D8B030D-6E8A-4147-A177-3AD203B41FA5}">
                      <a16:colId xmlns:a16="http://schemas.microsoft.com/office/drawing/2014/main" val="1093265632"/>
                    </a:ext>
                  </a:extLst>
                </a:gridCol>
              </a:tblGrid>
              <a:tr h="592666"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属灵功课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简述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290762"/>
                  </a:ext>
                </a:extLst>
              </a:tr>
              <a:tr h="592666"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正确认识耶稣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不只是弥赛亚，更是受苦的救主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102100"/>
                  </a:ext>
                </a:extLst>
              </a:tr>
              <a:tr h="592666"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dirty="0"/>
                        <a:t>内在洁净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dirty="0"/>
                        <a:t>神看重心的纯净，不是外在规条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215255"/>
                  </a:ext>
                </a:extLst>
              </a:tr>
              <a:tr h="642813"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超越界限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神的怜悯临到信心的人，不限国族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229865"/>
                  </a:ext>
                </a:extLst>
              </a:tr>
              <a:tr h="592666"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信心操练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不凭眼见，要从神迹看见神的心意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647936"/>
                  </a:ext>
                </a:extLst>
              </a:tr>
              <a:tr h="592666">
                <a:tc>
                  <a:txBody>
                    <a:bodyPr/>
                    <a:lstStyle/>
                    <a:p>
                      <a:r>
                        <a:rPr lang="zh-CN" altLang="en-US" sz="2400"/>
                        <a:t>跟随代价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/>
                        <a:t>背十字架、舍己，不追求地上荣耀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874430"/>
                  </a:ext>
                </a:extLst>
              </a:tr>
              <a:tr h="592666"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谦卑服事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在天国中，最小的才是最大的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474307"/>
                  </a:ext>
                </a:extLst>
              </a:tr>
              <a:tr h="592666"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属灵权柄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/>
                        <a:t>需要祷告、信心，而非依靠自己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571661"/>
                  </a:ext>
                </a:extLst>
              </a:tr>
              <a:tr h="592666"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接受十架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dirty="0"/>
                        <a:t>死与复活是神计划的中心，不是意外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766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3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028"/>
            <a:ext cx="91440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00B0F0"/>
                </a:solidFill>
              </a:rPr>
              <a:t>一、</a:t>
            </a:r>
            <a:r>
              <a:rPr lang="zh-CN" altLang="en-US" dirty="0" smtClean="0">
                <a:solidFill>
                  <a:srgbClr val="00B0F0"/>
                </a:solidFill>
              </a:rPr>
              <a:t>耶</a:t>
            </a:r>
            <a:r>
              <a:rPr lang="zh-CN" altLang="en-US" dirty="0">
                <a:solidFill>
                  <a:srgbClr val="00B0F0"/>
                </a:solidFill>
              </a:rPr>
              <a:t>稣为什么要向北隐退呢？</a:t>
            </a:r>
            <a:endParaRPr lang="en-US" sz="3600" b="1" dirty="0">
              <a:solidFill>
                <a:srgbClr val="00B0F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4D97C7-CC1F-4E27-A9BF-749B09273A1E}"/>
              </a:ext>
            </a:extLst>
          </p:cNvPr>
          <p:cNvSpPr txBox="1"/>
          <p:nvPr/>
        </p:nvSpPr>
        <p:spPr>
          <a:xfrm>
            <a:off x="0" y="1263540"/>
            <a:ext cx="909124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0" dirty="0"/>
              <a:t>他在周游加利利时，虽然曾经受到广大民众的欢迎，但同时也遭遇来自法利赛人的反对。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dirty="0"/>
              <a:t>「这个人说僭妄的话了。」</a:t>
            </a:r>
            <a:r>
              <a:rPr lang="en-US" altLang="zh-CN" sz="3000" dirty="0"/>
              <a:t>(</a:t>
            </a:r>
            <a:r>
              <a:rPr lang="zh-CN" altLang="en-US" sz="3000" dirty="0"/>
              <a:t>太 </a:t>
            </a:r>
            <a:r>
              <a:rPr lang="en-US" altLang="zh-CN" sz="3000" dirty="0"/>
              <a:t>9:3)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dirty="0"/>
              <a:t>「你们的先生为甚么和税吏并罪人一同吃饭呢？」</a:t>
            </a:r>
            <a:r>
              <a:rPr lang="en-US" altLang="zh-CN" sz="3000" dirty="0"/>
              <a:t>(</a:t>
            </a:r>
            <a:r>
              <a:rPr lang="zh-CN" altLang="en-US" sz="3000" dirty="0"/>
              <a:t>太 </a:t>
            </a:r>
            <a:r>
              <a:rPr lang="en-US" altLang="zh-CN" sz="3000" dirty="0"/>
              <a:t>9:11)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dirty="0"/>
              <a:t>「他是靠着鬼王赶鬼。」</a:t>
            </a:r>
            <a:r>
              <a:rPr lang="en-US" altLang="zh-CN" sz="3000" dirty="0"/>
              <a:t>(</a:t>
            </a:r>
            <a:r>
              <a:rPr lang="zh-CN" altLang="en-US" sz="3000" dirty="0"/>
              <a:t>太 </a:t>
            </a:r>
            <a:r>
              <a:rPr lang="en-US" altLang="zh-CN" sz="3000" dirty="0"/>
              <a:t>9:34)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dirty="0"/>
              <a:t>「看哪，你的门徒做安息日不可做的事了！」</a:t>
            </a:r>
            <a:r>
              <a:rPr lang="en-US" altLang="zh-CN" sz="3000" dirty="0"/>
              <a:t>(</a:t>
            </a:r>
            <a:r>
              <a:rPr lang="zh-CN" altLang="en-US" sz="3000" dirty="0"/>
              <a:t>太 </a:t>
            </a:r>
            <a:r>
              <a:rPr lang="en-US" altLang="zh-CN" sz="3000" dirty="0"/>
              <a:t>12:2)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000" dirty="0"/>
              <a:t>「这个人赶鬼，无非是靠着鬼王别西卜啊。」</a:t>
            </a:r>
            <a:r>
              <a:rPr lang="en-US" altLang="zh-CN" sz="3000" dirty="0"/>
              <a:t>(</a:t>
            </a:r>
            <a:r>
              <a:rPr lang="zh-CN" altLang="en-US" sz="3000" dirty="0"/>
              <a:t>太 </a:t>
            </a:r>
            <a:r>
              <a:rPr lang="en-US" altLang="zh-CN" sz="3000" dirty="0"/>
              <a:t>12:24)</a:t>
            </a:r>
          </a:p>
          <a:p>
            <a:r>
              <a:rPr lang="zh-CN" altLang="en-US" sz="3000" dirty="0">
                <a:solidFill>
                  <a:srgbClr val="FF0000"/>
                </a:solidFill>
              </a:rPr>
              <a:t>你在事奉中曾经遭遇反对吗？你曾经有想要退休或暂时隐退的念头吗？为什 么？你当时怎么做？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67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048" y="-218485"/>
            <a:ext cx="4755060" cy="79333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61012" y="515446"/>
            <a:ext cx="4385884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latin typeface="Arial" panose="020B0604020202020204" pitchFamily="34" charset="0"/>
              </a:rPr>
              <a:t>诗篇</a:t>
            </a:r>
            <a:r>
              <a:rPr lang="en-US" altLang="en-US" sz="2000" b="1" dirty="0">
                <a:latin typeface="Arial" panose="020B0604020202020204" pitchFamily="34" charset="0"/>
              </a:rPr>
              <a:t> 42:6</a:t>
            </a:r>
            <a:endParaRPr lang="en-US" altLang="en-US" sz="2000" dirty="0"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latin typeface="Arial" panose="020B0604020202020204" pitchFamily="34" charset="0"/>
              </a:rPr>
              <a:t>我的神啊，我的心在我里面忧闷；所以我从约旦地，从</a:t>
            </a:r>
            <a:r>
              <a:rPr lang="en-US" altLang="en-US" sz="2000" dirty="0" err="1">
                <a:solidFill>
                  <a:srgbClr val="FF0000"/>
                </a:solidFill>
                <a:latin typeface="Arial" panose="020B0604020202020204" pitchFamily="34" charset="0"/>
              </a:rPr>
              <a:t>黑门岭</a:t>
            </a:r>
            <a:r>
              <a:rPr lang="en-US" altLang="en-US" sz="2000" dirty="0" err="1">
                <a:latin typeface="Arial" panose="020B0604020202020204" pitchFamily="34" charset="0"/>
              </a:rPr>
              <a:t>，从米萨山记念你</a:t>
            </a:r>
            <a:r>
              <a:rPr lang="en-US" altLang="en-US" sz="2000" dirty="0" smtClean="0">
                <a:latin typeface="Arial" panose="020B0604020202020204" pitchFamily="34" charset="0"/>
              </a:rPr>
              <a:t>。</a:t>
            </a:r>
            <a:r>
              <a:rPr lang="zh-CN" altLang="en-US" sz="3600" b="1" dirty="0"/>
              <a:t>在远离熟悉之地、在苦难中依然仰望神</a:t>
            </a:r>
            <a:r>
              <a:rPr lang="zh-CN" altLang="en-US" sz="3600" dirty="0"/>
              <a:t>，这是真实信仰的表现</a:t>
            </a:r>
            <a:r>
              <a:rPr lang="zh-CN" altLang="en-US" sz="3600" dirty="0" smtClean="0"/>
              <a:t>。</a:t>
            </a:r>
            <a:endParaRPr lang="en-US" altLang="zh-CN" sz="3600" dirty="0" smtClean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latin typeface="Arial" panose="020B0604020202020204" pitchFamily="34" charset="0"/>
              </a:rPr>
              <a:t>诗篇</a:t>
            </a:r>
            <a:r>
              <a:rPr lang="en-US" altLang="en-US" sz="2000" b="1" dirty="0">
                <a:latin typeface="Arial" panose="020B0604020202020204" pitchFamily="34" charset="0"/>
              </a:rPr>
              <a:t>133:3</a:t>
            </a:r>
            <a:r>
              <a:rPr lang="en-US" altLang="en-US" sz="2000" dirty="0">
                <a:latin typeface="Arial" panose="020B0604020202020204" pitchFamily="34" charset="0"/>
              </a:rPr>
              <a:t>提到：“又好比黑门的甘露降在锡安山，因为在那里有耶和华所命定的福，就是永远的生命。”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/>
              <a:t>黑门的甘露象征圣灵的恩膏</a:t>
            </a:r>
            <a:r>
              <a:rPr lang="zh-CN" altLang="en-US" sz="3600" dirty="0"/>
              <a:t>、</a:t>
            </a:r>
            <a:r>
              <a:rPr lang="zh-CN" altLang="en-US" sz="3600" b="1" dirty="0"/>
              <a:t>神的恩典</a:t>
            </a:r>
            <a:r>
              <a:rPr lang="zh-CN" altLang="en-US" sz="3600" dirty="0"/>
              <a:t>，以及</a:t>
            </a:r>
            <a:r>
              <a:rPr lang="zh-CN" altLang="en-US" sz="3600" b="1" dirty="0"/>
              <a:t>从神而来的滋润和复兴</a:t>
            </a:r>
            <a:endParaRPr lang="en-US" altLang="zh-CN" sz="3600" dirty="0" smtClean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3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296"/>
            <a:ext cx="9144000" cy="96044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00B0F0"/>
                </a:solidFill>
              </a:rPr>
              <a:t>二、八个事件</a:t>
            </a:r>
            <a:endParaRPr sz="3600" b="1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" y="942975"/>
            <a:ext cx="871537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434"/>
            <a:ext cx="9143999" cy="109696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1.</a:t>
            </a:r>
            <a:r>
              <a:rPr lang="zh-CN" altLang="en-US" dirty="0">
                <a:solidFill>
                  <a:srgbClr val="00B0F0"/>
                </a:solidFill>
              </a:rPr>
              <a:t>有信心的迦南妇人</a:t>
            </a:r>
            <a:endParaRPr sz="3600" b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215" y="1317356"/>
            <a:ext cx="85473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马太福音 </a:t>
            </a:r>
            <a:r>
              <a:rPr lang="en-US" altLang="zh-CN" sz="3600" dirty="0" smtClean="0"/>
              <a:t>15:21-28 </a:t>
            </a:r>
            <a:r>
              <a:rPr lang="zh-CN" altLang="en-US" sz="3600" b="1" baseline="30000" dirty="0" smtClean="0"/>
              <a:t> </a:t>
            </a:r>
            <a:r>
              <a:rPr lang="en-US" altLang="zh-CN" sz="3600" b="1" baseline="30000" dirty="0"/>
              <a:t>22 </a:t>
            </a:r>
            <a:r>
              <a:rPr lang="zh-CN" altLang="en-US" sz="3600" dirty="0"/>
              <a:t>有一个迦南妇人从那地方出来，喊着说：“主啊，大卫之子，可怜我！我女儿被鬼缠得很苦。</a:t>
            </a:r>
            <a:r>
              <a:rPr lang="zh-CN" altLang="en-US" sz="3600" dirty="0" smtClean="0"/>
              <a:t>”</a:t>
            </a:r>
            <a:r>
              <a:rPr lang="zh-CN" altLang="en-US" sz="3600" b="1" baseline="30000" dirty="0"/>
              <a:t> </a:t>
            </a:r>
            <a:r>
              <a:rPr lang="en-US" altLang="zh-CN" sz="3600" b="1" baseline="30000" dirty="0"/>
              <a:t>24 </a:t>
            </a:r>
            <a:r>
              <a:rPr lang="zh-CN" altLang="en-US" sz="3600" dirty="0"/>
              <a:t>耶稣回答：“我奉差遣只到以色列家迷失的羊那里去。” </a:t>
            </a:r>
            <a:r>
              <a:rPr lang="en-US" altLang="zh-CN" sz="3600" b="1" baseline="30000" dirty="0"/>
              <a:t>25 </a:t>
            </a:r>
            <a:r>
              <a:rPr lang="zh-CN" altLang="en-US" sz="3600" dirty="0"/>
              <a:t>那妇人来拜他，说：“主啊，帮帮我！” </a:t>
            </a:r>
            <a:r>
              <a:rPr lang="en-US" altLang="zh-CN" sz="3600" b="1" baseline="30000" dirty="0"/>
              <a:t>26 </a:t>
            </a:r>
            <a:r>
              <a:rPr lang="zh-CN" altLang="en-US" sz="3600" dirty="0"/>
              <a:t>他回答：“拿孩子的饼丢给小狗吃是不妥的。 </a:t>
            </a:r>
            <a:r>
              <a:rPr lang="en-US" altLang="zh-CN" sz="3600" b="1" baseline="30000" dirty="0">
                <a:solidFill>
                  <a:srgbClr val="FF0000"/>
                </a:solidFill>
              </a:rPr>
              <a:t>28 </a:t>
            </a:r>
            <a:r>
              <a:rPr lang="zh-CN" altLang="en-US" sz="3600" dirty="0">
                <a:solidFill>
                  <a:srgbClr val="FF0000"/>
                </a:solidFill>
              </a:rPr>
              <a:t>于是耶稣回答她说：“妇人，你的信心很大！照你所要的成全你吧。”从那时起，她的女儿就好了。 </a:t>
            </a:r>
            <a:r>
              <a:rPr lang="zh-CN" altLang="en-US" sz="3600" dirty="0"/>
              <a:t> 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7237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579"/>
            <a:ext cx="9144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2.</a:t>
            </a:r>
            <a:r>
              <a:rPr lang="zh-CN" altLang="en-US" dirty="0">
                <a:solidFill>
                  <a:srgbClr val="00B0F0"/>
                </a:solidFill>
              </a:rPr>
              <a:t>医耳聋舌结等</a:t>
            </a:r>
            <a:r>
              <a:rPr lang="zh-CN" altLang="en-US" dirty="0" smtClean="0">
                <a:solidFill>
                  <a:srgbClr val="00B0F0"/>
                </a:solidFill>
              </a:rPr>
              <a:t>人</a:t>
            </a:r>
            <a:endParaRPr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5173" y="1619573"/>
            <a:ext cx="81366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马太福音 </a:t>
            </a:r>
            <a:r>
              <a:rPr lang="en-US" altLang="zh-CN" sz="3600" dirty="0"/>
              <a:t>15</a:t>
            </a:r>
            <a:r>
              <a:rPr lang="en-US" altLang="zh-CN" sz="3600" b="1" baseline="30000" dirty="0" smtClean="0"/>
              <a:t>29</a:t>
            </a:r>
            <a:r>
              <a:rPr lang="en-US" altLang="zh-CN" sz="3600" b="1" baseline="30000" dirty="0"/>
              <a:t> </a:t>
            </a:r>
            <a:r>
              <a:rPr lang="zh-CN" altLang="en-US" sz="3600" dirty="0"/>
              <a:t>耶稣离开那地方，来到靠近加利利的海边，就上山坐下。 </a:t>
            </a:r>
            <a:r>
              <a:rPr lang="en-US" altLang="zh-CN" sz="3600" b="1" baseline="30000" dirty="0"/>
              <a:t>30 </a:t>
            </a:r>
            <a:r>
              <a:rPr lang="zh-CN" altLang="en-US" sz="3600" dirty="0"/>
              <a:t>有一大群人到他那里，带着瘸子、盲人、肢残的、聋哑的，和好些别的病人，都放在他脚前，他就治好了他们。 </a:t>
            </a:r>
            <a:r>
              <a:rPr lang="en-US" altLang="zh-CN" sz="3600" b="1" baseline="30000" dirty="0"/>
              <a:t>31 </a:t>
            </a:r>
            <a:r>
              <a:rPr lang="zh-CN" altLang="en-US" sz="3600" dirty="0"/>
              <a:t>于是众人都惊讶，因为看见聋哑的说话，肢残的痊愈，瘸子行走，盲人看见，他们就归荣耀给以色列的　神。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2463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442"/>
            <a:ext cx="9144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3.</a:t>
            </a:r>
            <a:r>
              <a:rPr lang="zh-CN" altLang="en-US" dirty="0">
                <a:solidFill>
                  <a:srgbClr val="00B0F0"/>
                </a:solidFill>
              </a:rPr>
              <a:t>给四千人</a:t>
            </a:r>
            <a:r>
              <a:rPr lang="zh-CN" altLang="en-US" dirty="0">
                <a:solidFill>
                  <a:srgbClr val="00B050"/>
                </a:solidFill>
              </a:rPr>
              <a:t>吃饱</a:t>
            </a:r>
            <a:endParaRPr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5173" y="1619573"/>
            <a:ext cx="81366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马太福音 </a:t>
            </a:r>
            <a:r>
              <a:rPr lang="en-US" altLang="zh-CN" sz="3600" dirty="0" smtClean="0"/>
              <a:t>15</a:t>
            </a:r>
            <a:r>
              <a:rPr lang="en-US" altLang="zh-CN" sz="3600" b="1" baseline="30000" dirty="0"/>
              <a:t>36 </a:t>
            </a:r>
            <a:r>
              <a:rPr lang="zh-CN" altLang="en-US" sz="3600" dirty="0">
                <a:solidFill>
                  <a:srgbClr val="FF0000"/>
                </a:solidFill>
              </a:rPr>
              <a:t>拿着这七个饼和几条鱼，</a:t>
            </a:r>
            <a:r>
              <a:rPr lang="zh-CN" altLang="en-US" sz="3600" dirty="0">
                <a:solidFill>
                  <a:srgbClr val="00B050"/>
                </a:solidFill>
              </a:rPr>
              <a:t>祝谢了，擘开</a:t>
            </a:r>
            <a:r>
              <a:rPr lang="zh-CN" altLang="en-US" sz="3600" dirty="0">
                <a:solidFill>
                  <a:srgbClr val="FF0000"/>
                </a:solidFill>
              </a:rPr>
              <a:t>，递给门徒；门徒又递给众人。 </a:t>
            </a:r>
            <a:r>
              <a:rPr lang="en-US" altLang="zh-CN" sz="3600" b="1" baseline="30000" dirty="0">
                <a:solidFill>
                  <a:srgbClr val="FF0000"/>
                </a:solidFill>
              </a:rPr>
              <a:t>37 </a:t>
            </a:r>
            <a:r>
              <a:rPr lang="zh-CN" altLang="en-US" sz="3600" dirty="0">
                <a:solidFill>
                  <a:srgbClr val="FF0000"/>
                </a:solidFill>
              </a:rPr>
              <a:t>他们都吃，并且吃饱了，收拾剩下的碎屑，装满了七个筐子。 </a:t>
            </a:r>
            <a:r>
              <a:rPr lang="en-US" altLang="zh-CN" sz="3600" b="1" baseline="30000" dirty="0">
                <a:solidFill>
                  <a:srgbClr val="FF0000"/>
                </a:solidFill>
              </a:rPr>
              <a:t>38 </a:t>
            </a:r>
            <a:r>
              <a:rPr lang="zh-CN" altLang="en-US" sz="3600" dirty="0">
                <a:solidFill>
                  <a:srgbClr val="FF0000"/>
                </a:solidFill>
              </a:rPr>
              <a:t>吃的人中，男的有四千，还不算妇女和孩子。</a:t>
            </a:r>
            <a:r>
              <a:rPr lang="zh-CN" altLang="en-US" sz="3600" dirty="0"/>
              <a:t> </a:t>
            </a:r>
            <a:r>
              <a:rPr lang="en-US" altLang="zh-CN" sz="3600" b="1" baseline="30000" dirty="0"/>
              <a:t>39 </a:t>
            </a:r>
            <a:r>
              <a:rPr lang="zh-CN" altLang="en-US" sz="3600" dirty="0">
                <a:solidFill>
                  <a:srgbClr val="002060"/>
                </a:solidFill>
              </a:rPr>
              <a:t>耶稣叫众人散去，就上船，来到马加</a:t>
            </a:r>
            <a:r>
              <a:rPr lang="zh-CN" altLang="en-US" sz="3600" dirty="0" smtClean="0">
                <a:solidFill>
                  <a:srgbClr val="002060"/>
                </a:solidFill>
              </a:rPr>
              <a:t>丹境</a:t>
            </a:r>
            <a:r>
              <a:rPr lang="zh-CN" altLang="en-US" sz="3600" dirty="0">
                <a:solidFill>
                  <a:srgbClr val="002060"/>
                </a:solidFill>
              </a:rPr>
              <a:t>内。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6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